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harts/colors2.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62" r:id="rId6"/>
    <p:sldId id="334" r:id="rId7"/>
    <p:sldId id="335" r:id="rId8"/>
    <p:sldId id="339" r:id="rId9"/>
    <p:sldId id="340" r:id="rId10"/>
    <p:sldId id="346" r:id="rId11"/>
    <p:sldId id="349" r:id="rId12"/>
    <p:sldId id="347" r:id="rId13"/>
    <p:sldId id="348" r:id="rId14"/>
    <p:sldId id="343" r:id="rId15"/>
    <p:sldId id="344" r:id="rId16"/>
    <p:sldId id="345" r:id="rId17"/>
    <p:sldId id="35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5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Kumapley" initials="RK" lastIdx="1" clrIdx="0">
    <p:extLst>
      <p:ext uri="{19B8F6BF-5375-455C-9EA6-DF929625EA0E}">
        <p15:presenceInfo xmlns:p15="http://schemas.microsoft.com/office/powerpoint/2012/main" userId="S-1-5-21-889838981-920820592-1903951286-721952" providerId="AD"/>
      </p:ext>
    </p:extLst>
  </p:cmAuthor>
  <p:cmAuthor id="2" name="Karin" initials="K" lastIdx="8" clrIdx="1">
    <p:extLst>
      <p:ext uri="{19B8F6BF-5375-455C-9EA6-DF929625EA0E}">
        <p15:presenceInfo xmlns:p15="http://schemas.microsoft.com/office/powerpoint/2012/main" userId="S::kkallander@unicef.org::7a544f22-3661-43ce-a6a5-fcc5dc5aab60" providerId="AD"/>
      </p:ext>
    </p:extLst>
  </p:cmAuthor>
  <p:cmAuthor id="3" name="Daniel Helldén" initials="DH" lastIdx="6" clrIdx="2">
    <p:extLst>
      <p:ext uri="{19B8F6BF-5375-455C-9EA6-DF929625EA0E}">
        <p15:presenceInfo xmlns:p15="http://schemas.microsoft.com/office/powerpoint/2012/main" userId="S::daniel.hellden@ki.se::894a7208-05b1-4477-8420-8145f24ec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AC7"/>
    <a:srgbClr val="654B9F"/>
    <a:srgbClr val="F15B40"/>
    <a:srgbClr val="333B5B"/>
    <a:srgbClr val="56BECA"/>
    <a:srgbClr val="F15A40"/>
    <a:srgbClr val="E2F0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ACFDD-DCA3-4D03-8E5A-DAA5071EED23}" v="2" dt="2022-06-15T20:44:10.8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04" autoAdjust="0"/>
    <p:restoredTop sz="96327"/>
  </p:normalViewPr>
  <p:slideViewPr>
    <p:cSldViewPr>
      <p:cViewPr varScale="1">
        <p:scale>
          <a:sx n="87" d="100"/>
          <a:sy n="87" d="100"/>
        </p:scale>
        <p:origin x="208" y="976"/>
      </p:cViewPr>
      <p:guideLst>
        <p:guide orient="horz" pos="1296"/>
        <p:guide pos="5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dahell\OneDrive%20-%20KI.SE\Mac\Documents\Forskning\Konsultarbete%20Unicef\Data%20analysis:report\Data%20analysis\Data%20anlysis\Mapping%20Digital%20Aspects_%20All%20Countries%207.6.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dahell\OneDrive%20-%20KI.SE\Mac\Documents\Forskning\Konsultarbete%20Unicef\Data%20analysis:report\Data%20analysis\Data%20anlysis\Mapping%20Digital%20Aspects_%20All%20Countries%207.6.2022%20-%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dahell\OneDrive%20-%20KI.SE\Mac\Documents\Forskning\Konsultarbete%20Unicef\Data%20analysis:report\Data%20analysis\Data%20anlysis\Mapping%20Digital%20Aspects_%20All%20Countries%207.6.2022%20-%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dahell\OneDrive%20-%20KI.SE\Mac\Documents\Forskning\Konsultarbete%20Unicef\Data%20analysis:report\Data%20analysis\Data%20anlysis\Mapping%20Digital%20Aspects_%20All%20Countries%207.6.2022%20-%20Analysi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GB" dirty="0"/>
              <a:t>Number</a:t>
            </a:r>
            <a:r>
              <a:rPr lang="en-GB" baseline="0" dirty="0"/>
              <a:t> of countries with at least one application by region</a:t>
            </a:r>
            <a:r>
              <a:rPr lang="en-GB" dirty="0"/>
              <a:t> </a:t>
            </a: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clustered"/>
        <c:varyColors val="0"/>
        <c:ser>
          <c:idx val="0"/>
          <c:order val="0"/>
          <c:spPr>
            <a:solidFill>
              <a:schemeClr val="accent1">
                <a:lumMod val="40000"/>
                <a:lumOff val="60000"/>
              </a:schemeClr>
            </a:solidFill>
            <a:ln w="25400" cap="flat" cmpd="sng" algn="ctr">
              <a:solidFill>
                <a:schemeClr val="accent1"/>
              </a:solidFill>
              <a:miter lim="800000"/>
            </a:ln>
            <a:effectLst/>
          </c:spPr>
          <c:invertIfNegative val="0"/>
          <c:cat>
            <c:strRef>
              <c:f>Sheet2!$M$2:$M$7</c:f>
              <c:strCache>
                <c:ptCount val="6"/>
                <c:pt idx="0">
                  <c:v>East Asia &amp; Pacific</c:v>
                </c:pt>
                <c:pt idx="1">
                  <c:v>Europe and Central Asia</c:v>
                </c:pt>
                <c:pt idx="2">
                  <c:v>Latin America and the Caribbean</c:v>
                </c:pt>
                <c:pt idx="3">
                  <c:v>Middle East and North Africa</c:v>
                </c:pt>
                <c:pt idx="4">
                  <c:v>Southern Asia</c:v>
                </c:pt>
                <c:pt idx="5">
                  <c:v>Sub-Saharan Africa</c:v>
                </c:pt>
              </c:strCache>
            </c:strRef>
          </c:cat>
          <c:val>
            <c:numRef>
              <c:f>Sheet2!$N$2:$N$7</c:f>
              <c:numCache>
                <c:formatCode>General</c:formatCode>
                <c:ptCount val="6"/>
                <c:pt idx="0">
                  <c:v>17</c:v>
                </c:pt>
                <c:pt idx="1">
                  <c:v>17</c:v>
                </c:pt>
                <c:pt idx="2">
                  <c:v>22</c:v>
                </c:pt>
                <c:pt idx="3">
                  <c:v>9</c:v>
                </c:pt>
                <c:pt idx="4">
                  <c:v>8</c:v>
                </c:pt>
                <c:pt idx="5">
                  <c:v>47</c:v>
                </c:pt>
              </c:numCache>
            </c:numRef>
          </c:val>
          <c:extLst>
            <c:ext xmlns:c16="http://schemas.microsoft.com/office/drawing/2014/chart" uri="{C3380CC4-5D6E-409C-BE32-E72D297353CC}">
              <c16:uniqueId val="{00000000-6167-304A-B19A-2D913C76AD37}"/>
            </c:ext>
          </c:extLst>
        </c:ser>
        <c:dLbls>
          <c:showLegendKey val="0"/>
          <c:showVal val="0"/>
          <c:showCatName val="0"/>
          <c:showSerName val="0"/>
          <c:showPercent val="0"/>
          <c:showBubbleSize val="0"/>
        </c:dLbls>
        <c:gapWidth val="227"/>
        <c:overlap val="-48"/>
        <c:axId val="1764650688"/>
        <c:axId val="1764652336"/>
      </c:barChart>
      <c:catAx>
        <c:axId val="176465068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E"/>
          </a:p>
        </c:txPr>
        <c:crossAx val="1764652336"/>
        <c:crosses val="autoZero"/>
        <c:auto val="1"/>
        <c:lblAlgn val="ctr"/>
        <c:lblOffset val="100"/>
        <c:noMultiLvlLbl val="0"/>
      </c:catAx>
      <c:valAx>
        <c:axId val="1764652336"/>
        <c:scaling>
          <c:orientation val="minMax"/>
        </c:scaling>
        <c:delete val="0"/>
        <c:axPos val="b"/>
        <c:numFmt formatCode="General" sourceLinked="1"/>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E"/>
          </a:p>
        </c:txPr>
        <c:crossAx val="1764650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r>
              <a:rPr lang="en-GB" sz="1800" b="0" i="0" baseline="0" dirty="0">
                <a:effectLst/>
              </a:rPr>
              <a:t>Number of applications with digital aspects in each NDVP category</a:t>
            </a:r>
            <a:endParaRPr lang="en-SE">
              <a:effectLst/>
            </a:endParaRPr>
          </a:p>
        </c:rich>
      </c:tx>
      <c:overlay val="0"/>
      <c:spPr>
        <a:noFill/>
        <a:ln>
          <a:noFill/>
        </a:ln>
        <a:effectLst/>
      </c:spPr>
      <c:txPr>
        <a:bodyPr rot="0" spcFirstLastPara="1" vertOverflow="ellipsis" vert="horz" wrap="square" anchor="ctr" anchorCtr="1"/>
        <a:lstStyle/>
        <a:p>
          <a:pPr>
            <a:defRPr sz="1800" b="0" i="0" u="none" strike="noStrike" kern="1200" cap="none" spc="5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clustered"/>
        <c:varyColors val="0"/>
        <c:ser>
          <c:idx val="0"/>
          <c:order val="0"/>
          <c:spPr>
            <a:solidFill>
              <a:schemeClr val="accent1">
                <a:lumMod val="40000"/>
                <a:lumOff val="60000"/>
              </a:schemeClr>
            </a:solidFill>
            <a:ln w="25400" cap="flat" cmpd="sng" algn="ctr">
              <a:solidFill>
                <a:schemeClr val="accent1"/>
              </a:solidFill>
              <a:miter lim="800000"/>
            </a:ln>
            <a:effectLst/>
          </c:spPr>
          <c:invertIfNegative val="0"/>
          <c:cat>
            <c:strRef>
              <c:f>Sheet6!$D$4:$D$15</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Sheet6!$E$4:$E$15</c:f>
              <c:numCache>
                <c:formatCode>General</c:formatCode>
                <c:ptCount val="12"/>
                <c:pt idx="0">
                  <c:v>1</c:v>
                </c:pt>
                <c:pt idx="1">
                  <c:v>36</c:v>
                </c:pt>
                <c:pt idx="2">
                  <c:v>0</c:v>
                </c:pt>
                <c:pt idx="3">
                  <c:v>20</c:v>
                </c:pt>
                <c:pt idx="4">
                  <c:v>14</c:v>
                </c:pt>
                <c:pt idx="5">
                  <c:v>51</c:v>
                </c:pt>
                <c:pt idx="6">
                  <c:v>22</c:v>
                </c:pt>
                <c:pt idx="7">
                  <c:v>125</c:v>
                </c:pt>
                <c:pt idx="8">
                  <c:v>51</c:v>
                </c:pt>
                <c:pt idx="9">
                  <c:v>215</c:v>
                </c:pt>
                <c:pt idx="10">
                  <c:v>67</c:v>
                </c:pt>
                <c:pt idx="11">
                  <c:v>4</c:v>
                </c:pt>
              </c:numCache>
            </c:numRef>
          </c:val>
          <c:extLst>
            <c:ext xmlns:c16="http://schemas.microsoft.com/office/drawing/2014/chart" uri="{C3380CC4-5D6E-409C-BE32-E72D297353CC}">
              <c16:uniqueId val="{00000000-B9EC-8A44-A011-72458003DFD2}"/>
            </c:ext>
          </c:extLst>
        </c:ser>
        <c:dLbls>
          <c:showLegendKey val="0"/>
          <c:showVal val="0"/>
          <c:showCatName val="0"/>
          <c:showSerName val="0"/>
          <c:showPercent val="0"/>
          <c:showBubbleSize val="0"/>
        </c:dLbls>
        <c:gapWidth val="227"/>
        <c:overlap val="-48"/>
        <c:axId val="1764650688"/>
        <c:axId val="1764652336"/>
      </c:barChart>
      <c:catAx>
        <c:axId val="176465068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E"/>
          </a:p>
        </c:txPr>
        <c:crossAx val="1764652336"/>
        <c:crosses val="autoZero"/>
        <c:auto val="1"/>
        <c:lblAlgn val="ctr"/>
        <c:lblOffset val="100"/>
        <c:noMultiLvlLbl val="0"/>
      </c:catAx>
      <c:valAx>
        <c:axId val="1764652336"/>
        <c:scaling>
          <c:orientation val="minMax"/>
        </c:scaling>
        <c:delete val="0"/>
        <c:axPos val="b"/>
        <c:numFmt formatCode="General" sourceLinked="1"/>
        <c:majorTickMark val="none"/>
        <c:minorTickMark val="none"/>
        <c:tickLblPos val="nextTo"/>
        <c:spPr>
          <a:noFill/>
          <a:ln w="9525">
            <a:solidFill>
              <a:schemeClr val="tx1">
                <a:lumMod val="15000"/>
                <a:lumOff val="85000"/>
              </a:schemeClr>
            </a:solid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SE"/>
          </a:p>
        </c:txPr>
        <c:crossAx val="1764650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Number of applications with digital aspects in each NDVP category per region</a:t>
            </a:r>
            <a:endParaRPr lang="en-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stacked"/>
        <c:varyColors val="0"/>
        <c:ser>
          <c:idx val="0"/>
          <c:order val="0"/>
          <c:tx>
            <c:strRef>
              <c:f>Sheet6!$K$39</c:f>
              <c:strCache>
                <c:ptCount val="1"/>
                <c:pt idx="0">
                  <c:v>Sub-Saharan Africa</c:v>
                </c:pt>
              </c:strCache>
            </c:strRef>
          </c:tx>
          <c:spPr>
            <a:solidFill>
              <a:schemeClr val="accent1"/>
            </a:solidFill>
            <a:ln>
              <a:noFill/>
            </a:ln>
            <a:effectLst/>
          </c:spPr>
          <c:invertIfNegative val="0"/>
          <c:cat>
            <c:strRef>
              <c:f>Sheet6!$J$40:$J$51</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Sheet6!$K$40:$K$51</c:f>
              <c:numCache>
                <c:formatCode>General</c:formatCode>
                <c:ptCount val="12"/>
                <c:pt idx="0">
                  <c:v>1</c:v>
                </c:pt>
                <c:pt idx="1">
                  <c:v>16</c:v>
                </c:pt>
                <c:pt idx="2">
                  <c:v>0</c:v>
                </c:pt>
                <c:pt idx="3">
                  <c:v>14</c:v>
                </c:pt>
                <c:pt idx="4">
                  <c:v>11</c:v>
                </c:pt>
                <c:pt idx="5">
                  <c:v>30</c:v>
                </c:pt>
                <c:pt idx="6">
                  <c:v>8</c:v>
                </c:pt>
                <c:pt idx="7">
                  <c:v>65</c:v>
                </c:pt>
                <c:pt idx="8">
                  <c:v>35</c:v>
                </c:pt>
                <c:pt idx="9">
                  <c:v>138</c:v>
                </c:pt>
                <c:pt idx="10">
                  <c:v>41</c:v>
                </c:pt>
                <c:pt idx="11">
                  <c:v>2</c:v>
                </c:pt>
              </c:numCache>
            </c:numRef>
          </c:val>
          <c:extLst>
            <c:ext xmlns:c16="http://schemas.microsoft.com/office/drawing/2014/chart" uri="{C3380CC4-5D6E-409C-BE32-E72D297353CC}">
              <c16:uniqueId val="{00000000-C64F-2840-8424-2EE19135081F}"/>
            </c:ext>
          </c:extLst>
        </c:ser>
        <c:ser>
          <c:idx val="1"/>
          <c:order val="1"/>
          <c:tx>
            <c:strRef>
              <c:f>Sheet6!$L$39</c:f>
              <c:strCache>
                <c:ptCount val="1"/>
                <c:pt idx="0">
                  <c:v>East Asia &amp; Pacific</c:v>
                </c:pt>
              </c:strCache>
            </c:strRef>
          </c:tx>
          <c:spPr>
            <a:solidFill>
              <a:schemeClr val="accent2"/>
            </a:solidFill>
            <a:ln>
              <a:noFill/>
            </a:ln>
            <a:effectLst/>
          </c:spPr>
          <c:invertIfNegative val="0"/>
          <c:cat>
            <c:strRef>
              <c:f>Sheet6!$J$40:$J$51</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Sheet6!$L$40:$L$51</c:f>
              <c:numCache>
                <c:formatCode>General</c:formatCode>
                <c:ptCount val="12"/>
                <c:pt idx="0">
                  <c:v>0</c:v>
                </c:pt>
                <c:pt idx="1">
                  <c:v>7</c:v>
                </c:pt>
                <c:pt idx="2">
                  <c:v>0</c:v>
                </c:pt>
                <c:pt idx="3">
                  <c:v>2</c:v>
                </c:pt>
                <c:pt idx="4">
                  <c:v>3</c:v>
                </c:pt>
                <c:pt idx="5">
                  <c:v>7</c:v>
                </c:pt>
                <c:pt idx="6">
                  <c:v>4</c:v>
                </c:pt>
                <c:pt idx="7">
                  <c:v>14</c:v>
                </c:pt>
                <c:pt idx="8">
                  <c:v>6</c:v>
                </c:pt>
                <c:pt idx="9">
                  <c:v>20</c:v>
                </c:pt>
                <c:pt idx="10">
                  <c:v>9</c:v>
                </c:pt>
                <c:pt idx="11">
                  <c:v>1</c:v>
                </c:pt>
              </c:numCache>
            </c:numRef>
          </c:val>
          <c:extLst>
            <c:ext xmlns:c16="http://schemas.microsoft.com/office/drawing/2014/chart" uri="{C3380CC4-5D6E-409C-BE32-E72D297353CC}">
              <c16:uniqueId val="{00000001-C64F-2840-8424-2EE19135081F}"/>
            </c:ext>
          </c:extLst>
        </c:ser>
        <c:ser>
          <c:idx val="2"/>
          <c:order val="2"/>
          <c:tx>
            <c:strRef>
              <c:f>Sheet6!$M$39</c:f>
              <c:strCache>
                <c:ptCount val="1"/>
                <c:pt idx="0">
                  <c:v>Latin America and the Caribbean</c:v>
                </c:pt>
              </c:strCache>
            </c:strRef>
          </c:tx>
          <c:spPr>
            <a:solidFill>
              <a:schemeClr val="accent3"/>
            </a:solidFill>
            <a:ln>
              <a:noFill/>
            </a:ln>
            <a:effectLst/>
          </c:spPr>
          <c:invertIfNegative val="0"/>
          <c:cat>
            <c:strRef>
              <c:f>Sheet6!$J$40:$J$51</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Sheet6!$M$40:$M$51</c:f>
              <c:numCache>
                <c:formatCode>General</c:formatCode>
                <c:ptCount val="12"/>
                <c:pt idx="0">
                  <c:v>0</c:v>
                </c:pt>
                <c:pt idx="1">
                  <c:v>4</c:v>
                </c:pt>
                <c:pt idx="2">
                  <c:v>0</c:v>
                </c:pt>
                <c:pt idx="3">
                  <c:v>0</c:v>
                </c:pt>
                <c:pt idx="4">
                  <c:v>0</c:v>
                </c:pt>
                <c:pt idx="5">
                  <c:v>5</c:v>
                </c:pt>
                <c:pt idx="6">
                  <c:v>2</c:v>
                </c:pt>
                <c:pt idx="7">
                  <c:v>14</c:v>
                </c:pt>
                <c:pt idx="8">
                  <c:v>3</c:v>
                </c:pt>
                <c:pt idx="9">
                  <c:v>14</c:v>
                </c:pt>
                <c:pt idx="10">
                  <c:v>7</c:v>
                </c:pt>
                <c:pt idx="11">
                  <c:v>0</c:v>
                </c:pt>
              </c:numCache>
            </c:numRef>
          </c:val>
          <c:extLst>
            <c:ext xmlns:c16="http://schemas.microsoft.com/office/drawing/2014/chart" uri="{C3380CC4-5D6E-409C-BE32-E72D297353CC}">
              <c16:uniqueId val="{00000002-C64F-2840-8424-2EE19135081F}"/>
            </c:ext>
          </c:extLst>
        </c:ser>
        <c:ser>
          <c:idx val="3"/>
          <c:order val="3"/>
          <c:tx>
            <c:strRef>
              <c:f>Sheet6!$N$39</c:f>
              <c:strCache>
                <c:ptCount val="1"/>
                <c:pt idx="0">
                  <c:v>Europe and Central Asia</c:v>
                </c:pt>
              </c:strCache>
            </c:strRef>
          </c:tx>
          <c:spPr>
            <a:solidFill>
              <a:schemeClr val="accent4"/>
            </a:solidFill>
            <a:ln>
              <a:noFill/>
            </a:ln>
            <a:effectLst/>
          </c:spPr>
          <c:invertIfNegative val="0"/>
          <c:cat>
            <c:strRef>
              <c:f>Sheet6!$J$40:$J$51</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Sheet6!$N$40:$N$51</c:f>
              <c:numCache>
                <c:formatCode>General</c:formatCode>
                <c:ptCount val="12"/>
                <c:pt idx="0">
                  <c:v>0</c:v>
                </c:pt>
                <c:pt idx="1">
                  <c:v>3</c:v>
                </c:pt>
                <c:pt idx="2">
                  <c:v>0</c:v>
                </c:pt>
                <c:pt idx="3">
                  <c:v>1</c:v>
                </c:pt>
                <c:pt idx="4">
                  <c:v>0</c:v>
                </c:pt>
                <c:pt idx="5">
                  <c:v>3</c:v>
                </c:pt>
                <c:pt idx="6">
                  <c:v>4</c:v>
                </c:pt>
                <c:pt idx="7">
                  <c:v>13</c:v>
                </c:pt>
                <c:pt idx="8">
                  <c:v>2</c:v>
                </c:pt>
                <c:pt idx="9">
                  <c:v>10</c:v>
                </c:pt>
                <c:pt idx="10">
                  <c:v>7</c:v>
                </c:pt>
                <c:pt idx="11">
                  <c:v>0</c:v>
                </c:pt>
              </c:numCache>
            </c:numRef>
          </c:val>
          <c:extLst>
            <c:ext xmlns:c16="http://schemas.microsoft.com/office/drawing/2014/chart" uri="{C3380CC4-5D6E-409C-BE32-E72D297353CC}">
              <c16:uniqueId val="{00000003-C64F-2840-8424-2EE19135081F}"/>
            </c:ext>
          </c:extLst>
        </c:ser>
        <c:ser>
          <c:idx val="4"/>
          <c:order val="4"/>
          <c:tx>
            <c:strRef>
              <c:f>Sheet6!$O$39</c:f>
              <c:strCache>
                <c:ptCount val="1"/>
                <c:pt idx="0">
                  <c:v>Southern Asia</c:v>
                </c:pt>
              </c:strCache>
            </c:strRef>
          </c:tx>
          <c:spPr>
            <a:solidFill>
              <a:schemeClr val="accent5"/>
            </a:solidFill>
            <a:ln>
              <a:noFill/>
            </a:ln>
            <a:effectLst/>
          </c:spPr>
          <c:invertIfNegative val="0"/>
          <c:cat>
            <c:strRef>
              <c:f>Sheet6!$J$40:$J$51</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Sheet6!$O$40:$O$51</c:f>
              <c:numCache>
                <c:formatCode>General</c:formatCode>
                <c:ptCount val="12"/>
                <c:pt idx="0">
                  <c:v>0</c:v>
                </c:pt>
                <c:pt idx="1">
                  <c:v>3</c:v>
                </c:pt>
                <c:pt idx="2">
                  <c:v>0</c:v>
                </c:pt>
                <c:pt idx="3">
                  <c:v>2</c:v>
                </c:pt>
                <c:pt idx="4">
                  <c:v>0</c:v>
                </c:pt>
                <c:pt idx="5">
                  <c:v>5</c:v>
                </c:pt>
                <c:pt idx="6">
                  <c:v>2</c:v>
                </c:pt>
                <c:pt idx="7">
                  <c:v>11</c:v>
                </c:pt>
                <c:pt idx="8">
                  <c:v>4</c:v>
                </c:pt>
                <c:pt idx="9">
                  <c:v>14</c:v>
                </c:pt>
                <c:pt idx="10">
                  <c:v>2</c:v>
                </c:pt>
                <c:pt idx="11">
                  <c:v>0</c:v>
                </c:pt>
              </c:numCache>
            </c:numRef>
          </c:val>
          <c:extLst>
            <c:ext xmlns:c16="http://schemas.microsoft.com/office/drawing/2014/chart" uri="{C3380CC4-5D6E-409C-BE32-E72D297353CC}">
              <c16:uniqueId val="{00000004-C64F-2840-8424-2EE19135081F}"/>
            </c:ext>
          </c:extLst>
        </c:ser>
        <c:ser>
          <c:idx val="5"/>
          <c:order val="5"/>
          <c:tx>
            <c:strRef>
              <c:f>Sheet6!$P$39</c:f>
              <c:strCache>
                <c:ptCount val="1"/>
                <c:pt idx="0">
                  <c:v>Middle East and North Africa</c:v>
                </c:pt>
              </c:strCache>
            </c:strRef>
          </c:tx>
          <c:spPr>
            <a:solidFill>
              <a:schemeClr val="accent6"/>
            </a:solidFill>
            <a:ln>
              <a:noFill/>
            </a:ln>
            <a:effectLst/>
          </c:spPr>
          <c:invertIfNegative val="0"/>
          <c:cat>
            <c:strRef>
              <c:f>Sheet6!$J$40:$J$51</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Sheet6!$P$40:$P$51</c:f>
              <c:numCache>
                <c:formatCode>General</c:formatCode>
                <c:ptCount val="12"/>
                <c:pt idx="0">
                  <c:v>0</c:v>
                </c:pt>
                <c:pt idx="1">
                  <c:v>3</c:v>
                </c:pt>
                <c:pt idx="2">
                  <c:v>0</c:v>
                </c:pt>
                <c:pt idx="3">
                  <c:v>1</c:v>
                </c:pt>
                <c:pt idx="4">
                  <c:v>0</c:v>
                </c:pt>
                <c:pt idx="5">
                  <c:v>1</c:v>
                </c:pt>
                <c:pt idx="6">
                  <c:v>2</c:v>
                </c:pt>
                <c:pt idx="7">
                  <c:v>8</c:v>
                </c:pt>
                <c:pt idx="8">
                  <c:v>1</c:v>
                </c:pt>
                <c:pt idx="9">
                  <c:v>19</c:v>
                </c:pt>
                <c:pt idx="10">
                  <c:v>1</c:v>
                </c:pt>
                <c:pt idx="11">
                  <c:v>1</c:v>
                </c:pt>
              </c:numCache>
            </c:numRef>
          </c:val>
          <c:extLst>
            <c:ext xmlns:c16="http://schemas.microsoft.com/office/drawing/2014/chart" uri="{C3380CC4-5D6E-409C-BE32-E72D297353CC}">
              <c16:uniqueId val="{00000005-C64F-2840-8424-2EE19135081F}"/>
            </c:ext>
          </c:extLst>
        </c:ser>
        <c:dLbls>
          <c:showLegendKey val="0"/>
          <c:showVal val="0"/>
          <c:showCatName val="0"/>
          <c:showSerName val="0"/>
          <c:showPercent val="0"/>
          <c:showBubbleSize val="0"/>
        </c:dLbls>
        <c:gapWidth val="55"/>
        <c:overlap val="100"/>
        <c:axId val="2076075216"/>
        <c:axId val="623974319"/>
      </c:barChart>
      <c:catAx>
        <c:axId val="2076075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623974319"/>
        <c:crosses val="autoZero"/>
        <c:auto val="1"/>
        <c:lblAlgn val="ctr"/>
        <c:lblOffset val="100"/>
        <c:noMultiLvlLbl val="0"/>
      </c:catAx>
      <c:valAx>
        <c:axId val="6239743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20760752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Number of applications with digital aspects in each NDVP category per donor</a:t>
            </a:r>
            <a:endParaRPr lang="en-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SE"/>
        </a:p>
      </c:txPr>
    </c:title>
    <c:autoTitleDeleted val="0"/>
    <c:plotArea>
      <c:layout/>
      <c:barChart>
        <c:barDir val="bar"/>
        <c:grouping val="stacked"/>
        <c:varyColors val="0"/>
        <c:ser>
          <c:idx val="0"/>
          <c:order val="0"/>
          <c:tx>
            <c:strRef>
              <c:f>Sheet6!$K$61</c:f>
              <c:strCache>
                <c:ptCount val="1"/>
                <c:pt idx="0">
                  <c:v>UNICEF</c:v>
                </c:pt>
              </c:strCache>
            </c:strRef>
          </c:tx>
          <c:spPr>
            <a:solidFill>
              <a:schemeClr val="accent1"/>
            </a:solidFill>
            <a:ln>
              <a:noFill/>
            </a:ln>
            <a:effectLst/>
          </c:spPr>
          <c:invertIfNegative val="0"/>
          <c:cat>
            <c:strRef>
              <c:f>Sheet6!$J$62:$J$73</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Sheet6!$K$62:$K$73</c:f>
              <c:numCache>
                <c:formatCode>General</c:formatCode>
                <c:ptCount val="12"/>
                <c:pt idx="0">
                  <c:v>0</c:v>
                </c:pt>
                <c:pt idx="1">
                  <c:v>14</c:v>
                </c:pt>
                <c:pt idx="2">
                  <c:v>0</c:v>
                </c:pt>
                <c:pt idx="3">
                  <c:v>0</c:v>
                </c:pt>
                <c:pt idx="4">
                  <c:v>0</c:v>
                </c:pt>
                <c:pt idx="5">
                  <c:v>2</c:v>
                </c:pt>
                <c:pt idx="6">
                  <c:v>10</c:v>
                </c:pt>
                <c:pt idx="7">
                  <c:v>13</c:v>
                </c:pt>
                <c:pt idx="8">
                  <c:v>7</c:v>
                </c:pt>
                <c:pt idx="9">
                  <c:v>24</c:v>
                </c:pt>
                <c:pt idx="10">
                  <c:v>0</c:v>
                </c:pt>
                <c:pt idx="11">
                  <c:v>0</c:v>
                </c:pt>
              </c:numCache>
            </c:numRef>
          </c:val>
          <c:extLst>
            <c:ext xmlns:c16="http://schemas.microsoft.com/office/drawing/2014/chart" uri="{C3380CC4-5D6E-409C-BE32-E72D297353CC}">
              <c16:uniqueId val="{00000000-429B-1A49-8D65-BCDEDD62DF0D}"/>
            </c:ext>
          </c:extLst>
        </c:ser>
        <c:ser>
          <c:idx val="1"/>
          <c:order val="1"/>
          <c:tx>
            <c:strRef>
              <c:f>Sheet6!$L$61</c:f>
              <c:strCache>
                <c:ptCount val="1"/>
                <c:pt idx="0">
                  <c:v>Gavi</c:v>
                </c:pt>
              </c:strCache>
            </c:strRef>
          </c:tx>
          <c:spPr>
            <a:solidFill>
              <a:schemeClr val="accent2"/>
            </a:solidFill>
            <a:ln>
              <a:noFill/>
            </a:ln>
            <a:effectLst/>
          </c:spPr>
          <c:invertIfNegative val="0"/>
          <c:cat>
            <c:strRef>
              <c:f>Sheet6!$J$62:$J$73</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Sheet6!$L$62:$L$73</c:f>
              <c:numCache>
                <c:formatCode>General</c:formatCode>
                <c:ptCount val="12"/>
                <c:pt idx="0">
                  <c:v>0</c:v>
                </c:pt>
                <c:pt idx="1">
                  <c:v>4</c:v>
                </c:pt>
                <c:pt idx="2">
                  <c:v>0</c:v>
                </c:pt>
                <c:pt idx="3">
                  <c:v>11</c:v>
                </c:pt>
                <c:pt idx="4">
                  <c:v>10</c:v>
                </c:pt>
                <c:pt idx="5">
                  <c:v>12</c:v>
                </c:pt>
                <c:pt idx="6">
                  <c:v>2</c:v>
                </c:pt>
                <c:pt idx="7">
                  <c:v>39</c:v>
                </c:pt>
                <c:pt idx="8">
                  <c:v>20</c:v>
                </c:pt>
                <c:pt idx="9">
                  <c:v>108</c:v>
                </c:pt>
                <c:pt idx="10">
                  <c:v>2</c:v>
                </c:pt>
                <c:pt idx="11">
                  <c:v>0</c:v>
                </c:pt>
              </c:numCache>
            </c:numRef>
          </c:val>
          <c:extLst>
            <c:ext xmlns:c16="http://schemas.microsoft.com/office/drawing/2014/chart" uri="{C3380CC4-5D6E-409C-BE32-E72D297353CC}">
              <c16:uniqueId val="{00000001-429B-1A49-8D65-BCDEDD62DF0D}"/>
            </c:ext>
          </c:extLst>
        </c:ser>
        <c:ser>
          <c:idx val="2"/>
          <c:order val="2"/>
          <c:tx>
            <c:strRef>
              <c:f>Sheet6!$M$61</c:f>
              <c:strCache>
                <c:ptCount val="1"/>
                <c:pt idx="0">
                  <c:v>Global Fund</c:v>
                </c:pt>
              </c:strCache>
            </c:strRef>
          </c:tx>
          <c:spPr>
            <a:solidFill>
              <a:schemeClr val="accent3"/>
            </a:solidFill>
            <a:ln>
              <a:noFill/>
            </a:ln>
            <a:effectLst/>
          </c:spPr>
          <c:invertIfNegative val="0"/>
          <c:cat>
            <c:strRef>
              <c:f>Sheet6!$J$62:$J$73</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Sheet6!$M$62:$M$73</c:f>
              <c:numCache>
                <c:formatCode>General</c:formatCode>
                <c:ptCount val="12"/>
                <c:pt idx="0">
                  <c:v>0</c:v>
                </c:pt>
                <c:pt idx="1">
                  <c:v>15</c:v>
                </c:pt>
                <c:pt idx="2">
                  <c:v>0</c:v>
                </c:pt>
                <c:pt idx="3">
                  <c:v>6</c:v>
                </c:pt>
                <c:pt idx="4">
                  <c:v>1</c:v>
                </c:pt>
                <c:pt idx="5">
                  <c:v>21</c:v>
                </c:pt>
                <c:pt idx="6">
                  <c:v>9</c:v>
                </c:pt>
                <c:pt idx="7">
                  <c:v>45</c:v>
                </c:pt>
                <c:pt idx="8">
                  <c:v>4</c:v>
                </c:pt>
                <c:pt idx="9">
                  <c:v>45</c:v>
                </c:pt>
                <c:pt idx="10">
                  <c:v>62</c:v>
                </c:pt>
                <c:pt idx="11">
                  <c:v>0</c:v>
                </c:pt>
              </c:numCache>
            </c:numRef>
          </c:val>
          <c:extLst>
            <c:ext xmlns:c16="http://schemas.microsoft.com/office/drawing/2014/chart" uri="{C3380CC4-5D6E-409C-BE32-E72D297353CC}">
              <c16:uniqueId val="{00000002-429B-1A49-8D65-BCDEDD62DF0D}"/>
            </c:ext>
          </c:extLst>
        </c:ser>
        <c:ser>
          <c:idx val="3"/>
          <c:order val="3"/>
          <c:tx>
            <c:strRef>
              <c:f>Sheet6!$N$61</c:f>
              <c:strCache>
                <c:ptCount val="1"/>
                <c:pt idx="0">
                  <c:v>World Bank</c:v>
                </c:pt>
              </c:strCache>
            </c:strRef>
          </c:tx>
          <c:spPr>
            <a:solidFill>
              <a:schemeClr val="accent4"/>
            </a:solidFill>
            <a:ln>
              <a:noFill/>
            </a:ln>
            <a:effectLst/>
          </c:spPr>
          <c:invertIfNegative val="0"/>
          <c:cat>
            <c:strRef>
              <c:f>Sheet6!$J$62:$J$73</c:f>
              <c:strCache>
                <c:ptCount val="12"/>
                <c:pt idx="0">
                  <c:v>1. Regulatory Preparedness</c:v>
                </c:pt>
                <c:pt idx="1">
                  <c:v>2. Planning, Coordination, and Simulation Exercises</c:v>
                </c:pt>
                <c:pt idx="2">
                  <c:v>3. Costing and funding</c:v>
                </c:pt>
                <c:pt idx="3">
                  <c:v>4. Identification of target population </c:v>
                </c:pt>
                <c:pt idx="4">
                  <c:v>5. Vaccination Delivery Strategies</c:v>
                </c:pt>
                <c:pt idx="5">
                  <c:v>6. Preparation of supply chain and management of healthcare waste </c:v>
                </c:pt>
                <c:pt idx="6">
                  <c:v>7. Human Resource mamangement and training </c:v>
                </c:pt>
                <c:pt idx="7">
                  <c:v>8. Vaccine Acceptance and Uptake</c:v>
                </c:pt>
                <c:pt idx="8">
                  <c:v>9. Vaccine safety monitoring, management AEFI and injection safety</c:v>
                </c:pt>
                <c:pt idx="9">
                  <c:v>10. Immunization monitoring systems</c:v>
                </c:pt>
                <c:pt idx="10">
                  <c:v>11. Covid-19 Surveillance</c:v>
                </c:pt>
                <c:pt idx="11">
                  <c:v>12. Evaluation of Covid-19 Vaccine introduction</c:v>
                </c:pt>
              </c:strCache>
            </c:strRef>
          </c:cat>
          <c:val>
            <c:numRef>
              <c:f>Sheet6!$N$62:$N$73</c:f>
              <c:numCache>
                <c:formatCode>General</c:formatCode>
                <c:ptCount val="12"/>
                <c:pt idx="0">
                  <c:v>1</c:v>
                </c:pt>
                <c:pt idx="1">
                  <c:v>5</c:v>
                </c:pt>
                <c:pt idx="2">
                  <c:v>0</c:v>
                </c:pt>
                <c:pt idx="3">
                  <c:v>4</c:v>
                </c:pt>
                <c:pt idx="4">
                  <c:v>3</c:v>
                </c:pt>
                <c:pt idx="5">
                  <c:v>16</c:v>
                </c:pt>
                <c:pt idx="6">
                  <c:v>1</c:v>
                </c:pt>
                <c:pt idx="7">
                  <c:v>29</c:v>
                </c:pt>
                <c:pt idx="8">
                  <c:v>21</c:v>
                </c:pt>
                <c:pt idx="9">
                  <c:v>39</c:v>
                </c:pt>
                <c:pt idx="10">
                  <c:v>6</c:v>
                </c:pt>
                <c:pt idx="11">
                  <c:v>4</c:v>
                </c:pt>
              </c:numCache>
            </c:numRef>
          </c:val>
          <c:extLst>
            <c:ext xmlns:c16="http://schemas.microsoft.com/office/drawing/2014/chart" uri="{C3380CC4-5D6E-409C-BE32-E72D297353CC}">
              <c16:uniqueId val="{00000003-429B-1A49-8D65-BCDEDD62DF0D}"/>
            </c:ext>
          </c:extLst>
        </c:ser>
        <c:dLbls>
          <c:showLegendKey val="0"/>
          <c:showVal val="0"/>
          <c:showCatName val="0"/>
          <c:showSerName val="0"/>
          <c:showPercent val="0"/>
          <c:showBubbleSize val="0"/>
        </c:dLbls>
        <c:gapWidth val="55"/>
        <c:overlap val="100"/>
        <c:axId val="2060229200"/>
        <c:axId val="2099153760"/>
      </c:barChart>
      <c:catAx>
        <c:axId val="2060229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2099153760"/>
        <c:crosses val="autoZero"/>
        <c:auto val="1"/>
        <c:lblAlgn val="ctr"/>
        <c:lblOffset val="100"/>
        <c:noMultiLvlLbl val="0"/>
      </c:catAx>
      <c:valAx>
        <c:axId val="2099153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SE"/>
          </a:p>
        </c:txPr>
        <c:crossAx val="20602292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4">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50000"/>
        <a:lumOff val="50000"/>
      </a:schemeClr>
    </cs:fontRef>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bg1"/>
    </cs:fontRef>
    <cs:spPr>
      <a:solidFill>
        <a:schemeClr val="tx1">
          <a:lumMod val="35000"/>
          <a:lumOff val="65000"/>
        </a:schemeClr>
      </a:solidFill>
    </cs:spPr>
    <cs:defRPr sz="9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900"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00" b="0" kern="1200" cap="none" spc="50" baseline="0"/>
  </cs:title>
  <cs:trendline>
    <cs:lnRef idx="0">
      <cs:styleClr val="auto"/>
    </cs:lnRef>
    <cs:fillRef idx="0"/>
    <cs:effectRef idx="0"/>
    <cs:fontRef idx="minor">
      <a:schemeClr val="dk1"/>
    </cs:fontRef>
    <cs:spPr>
      <a:ln w="19050" cap="rnd">
        <a:solidFill>
          <a:schemeClr val="phClr"/>
        </a:solidFill>
        <a:prstDash val="sysDot"/>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spPr>
      <a:ln w="9525">
        <a:solidFill>
          <a:schemeClr val="tx1">
            <a:lumMod val="15000"/>
            <a:lumOff val="85000"/>
          </a:schemeClr>
        </a:solid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86B14-6935-8F43-A78F-D22C4CCFA14F}" type="datetimeFigureOut">
              <a:rPr lang="en-US" smtClean="0"/>
              <a:t>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C669F-AB4A-6B49-9690-C64D4845D506}" type="slidenum">
              <a:rPr lang="en-US" smtClean="0"/>
              <a:t>‹#›</a:t>
            </a:fld>
            <a:endParaRPr lang="en-US" dirty="0"/>
          </a:p>
        </p:txBody>
      </p:sp>
    </p:spTree>
    <p:extLst>
      <p:ext uri="{BB962C8B-B14F-4D97-AF65-F5344CB8AC3E}">
        <p14:creationId xmlns:p14="http://schemas.microsoft.com/office/powerpoint/2010/main" val="354744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D520D-7B70-40FA-BC51-202A3ED436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61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27.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1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jpeg"/><Relationship Id="rId1" Type="http://schemas.openxmlformats.org/officeDocument/2006/relationships/slideMaster" Target="../slideMasters/slideMaster2.xml"/><Relationship Id="rId5" Type="http://schemas.openxmlformats.org/officeDocument/2006/relationships/image" Target="../media/image16.png"/><Relationship Id="rId4" Type="http://schemas.openxmlformats.org/officeDocument/2006/relationships/image" Target="../media/image29.sv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E7B928-FF05-4680-B9E6-9CBF46CCBEEC}" type="datetimeFigureOut">
              <a:rPr lang="en-US" smtClean="0"/>
              <a:t>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E7B928-FF05-4680-B9E6-9CBF46CCBEEC}" type="datetimeFigureOut">
              <a:rPr lang="en-US" smtClean="0"/>
              <a:t>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683867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A">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19D-1E26-4E90-8F4F-950A8A9F7D02}"/>
              </a:ext>
            </a:extLst>
          </p:cNvPr>
          <p:cNvSpPr>
            <a:spLocks noGrp="1"/>
          </p:cNvSpPr>
          <p:nvPr>
            <p:ph type="ctrTitle"/>
          </p:nvPr>
        </p:nvSpPr>
        <p:spPr>
          <a:xfrm>
            <a:off x="498764" y="2618509"/>
            <a:ext cx="7994072" cy="1995054"/>
          </a:xfrm>
        </p:spPr>
        <p:txBody>
          <a:bodyPr anchor="b"/>
          <a:lstStyle>
            <a:lvl1pPr algn="l">
              <a:defRPr sz="4800" b="1">
                <a:solidFill>
                  <a:schemeClr val="bg1"/>
                </a:solidFill>
                <a:latin typeface="Azo Sans Uber"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131D6D60-EE65-4768-B467-5F1114809FE0}"/>
              </a:ext>
            </a:extLst>
          </p:cNvPr>
          <p:cNvSpPr>
            <a:spLocks noGrp="1"/>
          </p:cNvSpPr>
          <p:nvPr>
            <p:ph type="subTitle" idx="1"/>
          </p:nvPr>
        </p:nvSpPr>
        <p:spPr>
          <a:xfrm>
            <a:off x="498764" y="4816402"/>
            <a:ext cx="5971309" cy="1237889"/>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FCE80-EC25-4DB6-9D84-EAD3B23F8177}"/>
              </a:ext>
            </a:extLst>
          </p:cNvPr>
          <p:cNvSpPr>
            <a:spLocks noGrp="1"/>
          </p:cNvSpPr>
          <p:nvPr>
            <p:ph type="dt" sz="half" idx="10"/>
          </p:nvPr>
        </p:nvSpPr>
        <p:spPr>
          <a:xfrm>
            <a:off x="498764" y="6356350"/>
            <a:ext cx="2743200" cy="365125"/>
          </a:xfrm>
        </p:spPr>
        <p:txBody>
          <a:bodyPr/>
          <a:lstStyle>
            <a:lvl1pPr>
              <a:defRPr>
                <a:solidFill>
                  <a:schemeClr val="accent1"/>
                </a:solidFill>
              </a:defRPr>
            </a:lvl1pPr>
          </a:lstStyle>
          <a:p>
            <a:fld id="{B238E4D9-1825-4C70-8065-3C8C269DA883}" type="datetimeFigureOut">
              <a:rPr lang="en-US" smtClean="0"/>
              <a:pPr/>
              <a:t>6/20/22</a:t>
            </a:fld>
            <a:endParaRPr lang="en-US" dirty="0"/>
          </a:p>
        </p:txBody>
      </p:sp>
      <p:sp>
        <p:nvSpPr>
          <p:cNvPr id="6" name="Slide Number Placeholder 5">
            <a:extLst>
              <a:ext uri="{FF2B5EF4-FFF2-40B4-BE49-F238E27FC236}">
                <a16:creationId xmlns:a16="http://schemas.microsoft.com/office/drawing/2014/main" id="{BB20528C-FCCF-4F77-8606-DF7C8A3039A9}"/>
              </a:ext>
            </a:extLst>
          </p:cNvPr>
          <p:cNvSpPr>
            <a:spLocks noGrp="1"/>
          </p:cNvSpPr>
          <p:nvPr>
            <p:ph type="sldNum" sz="quarter" idx="12"/>
          </p:nvPr>
        </p:nvSpPr>
        <p:spPr/>
        <p:txBody>
          <a:bodyPr/>
          <a:lstStyle>
            <a:lvl1pPr>
              <a:defRPr>
                <a:solidFill>
                  <a:schemeClr val="accent1"/>
                </a:solidFill>
              </a:defRPr>
            </a:lvl1pPr>
          </a:lstStyle>
          <a:p>
            <a:fld id="{F00CEAA7-C373-4FC1-9585-68C8168EF8E9}"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AEB58386-7DED-AC48-BDB4-C66569DAF4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236" y="0"/>
            <a:ext cx="6359236" cy="2355273"/>
          </a:xfrm>
          <a:prstGeom prst="rect">
            <a:avLst/>
          </a:prstGeom>
        </p:spPr>
      </p:pic>
      <p:pic>
        <p:nvPicPr>
          <p:cNvPr id="10" name="Picture 9" descr="A picture containing person, outdoor, crowd&#10;&#10;Description automatically generated">
            <a:extLst>
              <a:ext uri="{FF2B5EF4-FFF2-40B4-BE49-F238E27FC236}">
                <a16:creationId xmlns:a16="http://schemas.microsoft.com/office/drawing/2014/main" id="{AB8053C0-85EC-5744-9BC0-94584E60A61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8945" y="0"/>
            <a:ext cx="4910859" cy="2697211"/>
          </a:xfrm>
          <a:prstGeom prst="rect">
            <a:avLst/>
          </a:prstGeom>
        </p:spPr>
      </p:pic>
      <p:pic>
        <p:nvPicPr>
          <p:cNvPr id="14" name="Graphic 13">
            <a:extLst>
              <a:ext uri="{FF2B5EF4-FFF2-40B4-BE49-F238E27FC236}">
                <a16:creationId xmlns:a16="http://schemas.microsoft.com/office/drawing/2014/main" id="{AC8576AA-8D8E-F245-AF17-AC5A37694E04}"/>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363693" y="4816402"/>
            <a:ext cx="4544772" cy="2040510"/>
          </a:xfrm>
          <a:prstGeom prst="rect">
            <a:avLst/>
          </a:prstGeom>
        </p:spPr>
      </p:pic>
      <p:sp>
        <p:nvSpPr>
          <p:cNvPr id="7" name="Rectangle 6">
            <a:extLst>
              <a:ext uri="{FF2B5EF4-FFF2-40B4-BE49-F238E27FC236}">
                <a16:creationId xmlns:a16="http://schemas.microsoft.com/office/drawing/2014/main" id="{B969EB0A-056B-B04E-BDE4-4371E1CF66A4}"/>
              </a:ext>
            </a:extLst>
          </p:cNvPr>
          <p:cNvSpPr/>
          <p:nvPr userDrawn="1"/>
        </p:nvSpPr>
        <p:spPr>
          <a:xfrm>
            <a:off x="9439835" y="6054291"/>
            <a:ext cx="2138083" cy="803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406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19D-1E26-4E90-8F4F-950A8A9F7D02}"/>
              </a:ext>
            </a:extLst>
          </p:cNvPr>
          <p:cNvSpPr>
            <a:spLocks noGrp="1"/>
          </p:cNvSpPr>
          <p:nvPr>
            <p:ph type="ctrTitle"/>
          </p:nvPr>
        </p:nvSpPr>
        <p:spPr>
          <a:xfrm>
            <a:off x="2518448" y="-4058501"/>
            <a:ext cx="7994072" cy="1995054"/>
          </a:xfrm>
        </p:spPr>
        <p:txBody>
          <a:bodyPr anchor="b"/>
          <a:lstStyle>
            <a:lvl1pPr algn="ctr">
              <a:defRPr sz="4800" b="1">
                <a:solidFill>
                  <a:schemeClr val="bg1"/>
                </a:solidFill>
                <a:latin typeface="Azo Sans Uber"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131D6D60-EE65-4768-B467-5F1114809FE0}"/>
              </a:ext>
            </a:extLst>
          </p:cNvPr>
          <p:cNvSpPr>
            <a:spLocks noGrp="1"/>
          </p:cNvSpPr>
          <p:nvPr>
            <p:ph type="subTitle" idx="1"/>
          </p:nvPr>
        </p:nvSpPr>
        <p:spPr>
          <a:xfrm>
            <a:off x="3110344" y="3984515"/>
            <a:ext cx="5971309" cy="1237889"/>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FCE80-EC25-4DB6-9D84-EAD3B23F8177}"/>
              </a:ext>
            </a:extLst>
          </p:cNvPr>
          <p:cNvSpPr>
            <a:spLocks noGrp="1"/>
          </p:cNvSpPr>
          <p:nvPr>
            <p:ph type="dt" sz="half" idx="10"/>
          </p:nvPr>
        </p:nvSpPr>
        <p:spPr>
          <a:xfrm>
            <a:off x="498764" y="6356350"/>
            <a:ext cx="2743200" cy="365125"/>
          </a:xfrm>
        </p:spPr>
        <p:txBody>
          <a:bodyPr/>
          <a:lstStyle>
            <a:lvl1pPr>
              <a:defRPr>
                <a:solidFill>
                  <a:schemeClr val="accent1"/>
                </a:solidFill>
              </a:defRPr>
            </a:lvl1pPr>
          </a:lstStyle>
          <a:p>
            <a:fld id="{B238E4D9-1825-4C70-8065-3C8C269DA883}" type="datetimeFigureOut">
              <a:rPr lang="en-US" smtClean="0"/>
              <a:pPr/>
              <a:t>6/20/22</a:t>
            </a:fld>
            <a:endParaRPr lang="en-US" dirty="0"/>
          </a:p>
        </p:txBody>
      </p:sp>
      <p:sp>
        <p:nvSpPr>
          <p:cNvPr id="6" name="Slide Number Placeholder 5">
            <a:extLst>
              <a:ext uri="{FF2B5EF4-FFF2-40B4-BE49-F238E27FC236}">
                <a16:creationId xmlns:a16="http://schemas.microsoft.com/office/drawing/2014/main" id="{BB20528C-FCCF-4F77-8606-DF7C8A3039A9}"/>
              </a:ext>
            </a:extLst>
          </p:cNvPr>
          <p:cNvSpPr>
            <a:spLocks noGrp="1"/>
          </p:cNvSpPr>
          <p:nvPr>
            <p:ph type="sldNum" sz="quarter" idx="12"/>
          </p:nvPr>
        </p:nvSpPr>
        <p:spPr/>
        <p:txBody>
          <a:bodyPr/>
          <a:lstStyle>
            <a:lvl1pPr>
              <a:defRPr>
                <a:solidFill>
                  <a:schemeClr val="accent1"/>
                </a:solidFill>
              </a:defRPr>
            </a:lvl1pPr>
          </a:lstStyle>
          <a:p>
            <a:fld id="{F00CEAA7-C373-4FC1-9585-68C8168EF8E9}"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AEB58386-7DED-AC48-BDB4-C66569DAF49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550" b="23174"/>
          <a:stretch/>
        </p:blipFill>
        <p:spPr>
          <a:xfrm>
            <a:off x="2518448" y="2253090"/>
            <a:ext cx="7155103" cy="1491329"/>
          </a:xfrm>
          <a:prstGeom prst="rect">
            <a:avLst/>
          </a:prstGeom>
        </p:spPr>
      </p:pic>
      <p:pic>
        <p:nvPicPr>
          <p:cNvPr id="14" name="Graphic 13">
            <a:extLst>
              <a:ext uri="{FF2B5EF4-FFF2-40B4-BE49-F238E27FC236}">
                <a16:creationId xmlns:a16="http://schemas.microsoft.com/office/drawing/2014/main" id="{AC8576AA-8D8E-F245-AF17-AC5A37694E0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05903" y="5121202"/>
            <a:ext cx="4544772" cy="2040510"/>
          </a:xfrm>
          <a:prstGeom prst="rect">
            <a:avLst/>
          </a:prstGeom>
        </p:spPr>
      </p:pic>
      <p:pic>
        <p:nvPicPr>
          <p:cNvPr id="15" name="Graphic 14">
            <a:extLst>
              <a:ext uri="{FF2B5EF4-FFF2-40B4-BE49-F238E27FC236}">
                <a16:creationId xmlns:a16="http://schemas.microsoft.com/office/drawing/2014/main" id="{D47D0BDB-3873-0243-A71E-36348BA432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246062" y="-27517"/>
            <a:ext cx="4544772" cy="2040510"/>
          </a:xfrm>
          <a:prstGeom prst="rect">
            <a:avLst/>
          </a:prstGeom>
        </p:spPr>
      </p:pic>
      <p:sp>
        <p:nvSpPr>
          <p:cNvPr id="17" name="Rectangle 16">
            <a:extLst>
              <a:ext uri="{FF2B5EF4-FFF2-40B4-BE49-F238E27FC236}">
                <a16:creationId xmlns:a16="http://schemas.microsoft.com/office/drawing/2014/main" id="{FDCD5FB1-0CE5-A547-9ACF-A7A1EB53AC7F}"/>
              </a:ext>
            </a:extLst>
          </p:cNvPr>
          <p:cNvSpPr/>
          <p:nvPr userDrawn="1"/>
        </p:nvSpPr>
        <p:spPr>
          <a:xfrm>
            <a:off x="9673551" y="6054291"/>
            <a:ext cx="2138083" cy="803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4304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19D-1E26-4E90-8F4F-950A8A9F7D02}"/>
              </a:ext>
            </a:extLst>
          </p:cNvPr>
          <p:cNvSpPr>
            <a:spLocks noGrp="1"/>
          </p:cNvSpPr>
          <p:nvPr>
            <p:ph type="ctrTitle"/>
          </p:nvPr>
        </p:nvSpPr>
        <p:spPr>
          <a:xfrm>
            <a:off x="2518448" y="-4058501"/>
            <a:ext cx="7994072" cy="1995054"/>
          </a:xfrm>
        </p:spPr>
        <p:txBody>
          <a:bodyPr anchor="b"/>
          <a:lstStyle>
            <a:lvl1pPr algn="ctr">
              <a:defRPr sz="4800" b="1">
                <a:solidFill>
                  <a:schemeClr val="bg1"/>
                </a:solidFill>
                <a:latin typeface="Azo Sans Uber" panose="02000000000000000000" pitchFamily="2" charset="77"/>
              </a:defRPr>
            </a:lvl1pPr>
          </a:lstStyle>
          <a:p>
            <a:r>
              <a:rPr lang="en-US"/>
              <a:t>Click to edit Master title style</a:t>
            </a:r>
          </a:p>
        </p:txBody>
      </p:sp>
      <p:sp>
        <p:nvSpPr>
          <p:cNvPr id="3" name="Subtitle 2">
            <a:extLst>
              <a:ext uri="{FF2B5EF4-FFF2-40B4-BE49-F238E27FC236}">
                <a16:creationId xmlns:a16="http://schemas.microsoft.com/office/drawing/2014/main" id="{131D6D60-EE65-4768-B467-5F1114809FE0}"/>
              </a:ext>
            </a:extLst>
          </p:cNvPr>
          <p:cNvSpPr>
            <a:spLocks noGrp="1"/>
          </p:cNvSpPr>
          <p:nvPr>
            <p:ph type="subTitle" idx="1"/>
          </p:nvPr>
        </p:nvSpPr>
        <p:spPr>
          <a:xfrm>
            <a:off x="3110344" y="3984515"/>
            <a:ext cx="5971309" cy="1237889"/>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1FCE80-EC25-4DB6-9D84-EAD3B23F8177}"/>
              </a:ext>
            </a:extLst>
          </p:cNvPr>
          <p:cNvSpPr>
            <a:spLocks noGrp="1"/>
          </p:cNvSpPr>
          <p:nvPr>
            <p:ph type="dt" sz="half" idx="10"/>
          </p:nvPr>
        </p:nvSpPr>
        <p:spPr>
          <a:xfrm>
            <a:off x="498764" y="6356350"/>
            <a:ext cx="2743200" cy="365125"/>
          </a:xfrm>
        </p:spPr>
        <p:txBody>
          <a:bodyPr/>
          <a:lstStyle>
            <a:lvl1pPr>
              <a:defRPr>
                <a:solidFill>
                  <a:schemeClr val="accent1"/>
                </a:solidFill>
              </a:defRPr>
            </a:lvl1pPr>
          </a:lstStyle>
          <a:p>
            <a:fld id="{B238E4D9-1825-4C70-8065-3C8C269DA883}" type="datetimeFigureOut">
              <a:rPr lang="en-US" smtClean="0"/>
              <a:pPr/>
              <a:t>6/20/22</a:t>
            </a:fld>
            <a:endParaRPr lang="en-US" dirty="0"/>
          </a:p>
        </p:txBody>
      </p:sp>
      <p:sp>
        <p:nvSpPr>
          <p:cNvPr id="6" name="Slide Number Placeholder 5">
            <a:extLst>
              <a:ext uri="{FF2B5EF4-FFF2-40B4-BE49-F238E27FC236}">
                <a16:creationId xmlns:a16="http://schemas.microsoft.com/office/drawing/2014/main" id="{BB20528C-FCCF-4F77-8606-DF7C8A3039A9}"/>
              </a:ext>
            </a:extLst>
          </p:cNvPr>
          <p:cNvSpPr>
            <a:spLocks noGrp="1"/>
          </p:cNvSpPr>
          <p:nvPr>
            <p:ph type="sldNum" sz="quarter" idx="12"/>
          </p:nvPr>
        </p:nvSpPr>
        <p:spPr/>
        <p:txBody>
          <a:bodyPr/>
          <a:lstStyle>
            <a:lvl1pPr>
              <a:defRPr>
                <a:solidFill>
                  <a:schemeClr val="accent1"/>
                </a:solidFill>
              </a:defRPr>
            </a:lvl1pPr>
          </a:lstStyle>
          <a:p>
            <a:fld id="{F00CEAA7-C373-4FC1-9585-68C8168EF8E9}" type="slidenum">
              <a:rPr lang="en-US" smtClean="0"/>
              <a:pPr/>
              <a:t>‹#›</a:t>
            </a:fld>
            <a:endParaRPr lang="en-US" dirty="0"/>
          </a:p>
        </p:txBody>
      </p:sp>
      <p:pic>
        <p:nvPicPr>
          <p:cNvPr id="14" name="Graphic 13">
            <a:extLst>
              <a:ext uri="{FF2B5EF4-FFF2-40B4-BE49-F238E27FC236}">
                <a16:creationId xmlns:a16="http://schemas.microsoft.com/office/drawing/2014/main" id="{AC8576AA-8D8E-F245-AF17-AC5A37694E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5903" y="5121202"/>
            <a:ext cx="4544772" cy="2040510"/>
          </a:xfrm>
          <a:prstGeom prst="rect">
            <a:avLst/>
          </a:prstGeom>
        </p:spPr>
      </p:pic>
      <p:pic>
        <p:nvPicPr>
          <p:cNvPr id="15" name="Graphic 14">
            <a:extLst>
              <a:ext uri="{FF2B5EF4-FFF2-40B4-BE49-F238E27FC236}">
                <a16:creationId xmlns:a16="http://schemas.microsoft.com/office/drawing/2014/main" id="{D47D0BDB-3873-0243-A71E-36348BA4329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246062" y="-27517"/>
            <a:ext cx="4544772" cy="2040510"/>
          </a:xfrm>
          <a:prstGeom prst="rect">
            <a:avLst/>
          </a:prstGeom>
        </p:spPr>
      </p:pic>
      <p:sp>
        <p:nvSpPr>
          <p:cNvPr id="17" name="Rectangle 16">
            <a:extLst>
              <a:ext uri="{FF2B5EF4-FFF2-40B4-BE49-F238E27FC236}">
                <a16:creationId xmlns:a16="http://schemas.microsoft.com/office/drawing/2014/main" id="{FDCD5FB1-0CE5-A547-9ACF-A7A1EB53AC7F}"/>
              </a:ext>
            </a:extLst>
          </p:cNvPr>
          <p:cNvSpPr/>
          <p:nvPr userDrawn="1"/>
        </p:nvSpPr>
        <p:spPr>
          <a:xfrm>
            <a:off x="9673551" y="6054291"/>
            <a:ext cx="2138083" cy="8037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D6175982-7949-EF45-ADDE-0A6DD3446F6A}"/>
              </a:ext>
            </a:extLst>
          </p:cNvPr>
          <p:cNvSpPr txBox="1">
            <a:spLocks/>
          </p:cNvSpPr>
          <p:nvPr userDrawn="1"/>
        </p:nvSpPr>
        <p:spPr>
          <a:xfrm>
            <a:off x="457199" y="365760"/>
            <a:ext cx="11335871" cy="1325563"/>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One column slide</a:t>
            </a:r>
          </a:p>
        </p:txBody>
      </p:sp>
    </p:spTree>
    <p:extLst>
      <p:ext uri="{BB962C8B-B14F-4D97-AF65-F5344CB8AC3E}">
        <p14:creationId xmlns:p14="http://schemas.microsoft.com/office/powerpoint/2010/main" val="3388128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colum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E87E90-8143-CC49-A16C-917C642079C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54" t="6659" r="7186" b="56976"/>
          <a:stretch/>
        </p:blipFill>
        <p:spPr>
          <a:xfrm>
            <a:off x="-1" y="0"/>
            <a:ext cx="12192001" cy="2998694"/>
          </a:xfrm>
          <a:prstGeom prst="rect">
            <a:avLst/>
          </a:prstGeom>
        </p:spPr>
      </p:pic>
      <p:pic>
        <p:nvPicPr>
          <p:cNvPr id="10" name="Graphic 9">
            <a:extLst>
              <a:ext uri="{FF2B5EF4-FFF2-40B4-BE49-F238E27FC236}">
                <a16:creationId xmlns:a16="http://schemas.microsoft.com/office/drawing/2014/main" id="{C067798F-87B8-8A41-8E7A-93FA15E390B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42" r="3144" b="28606"/>
          <a:stretch/>
        </p:blipFill>
        <p:spPr>
          <a:xfrm>
            <a:off x="-1" y="1351111"/>
            <a:ext cx="12192001" cy="5506889"/>
          </a:xfrm>
          <a:prstGeom prst="rect">
            <a:avLst/>
          </a:prstGeom>
        </p:spPr>
      </p:pic>
      <p:sp>
        <p:nvSpPr>
          <p:cNvPr id="2" name="Title 1">
            <a:extLst>
              <a:ext uri="{FF2B5EF4-FFF2-40B4-BE49-F238E27FC236}">
                <a16:creationId xmlns:a16="http://schemas.microsoft.com/office/drawing/2014/main" id="{1166C0D0-E04A-4289-B0FE-3EF33DEEE179}"/>
              </a:ext>
            </a:extLst>
          </p:cNvPr>
          <p:cNvSpPr>
            <a:spLocks noGrp="1"/>
          </p:cNvSpPr>
          <p:nvPr>
            <p:ph type="title" hasCustomPrompt="1"/>
          </p:nvPr>
        </p:nvSpPr>
        <p:spPr>
          <a:xfrm>
            <a:off x="457199" y="365760"/>
            <a:ext cx="11228295" cy="1325563"/>
          </a:xfrm>
        </p:spPr>
        <p:txBody>
          <a:bodyPr anchor="t" anchorCtr="0"/>
          <a:lstStyle>
            <a:lvl1pPr>
              <a:defRPr b="1">
                <a:solidFill>
                  <a:schemeClr val="tx2"/>
                </a:solidFill>
              </a:defRPr>
            </a:lvl1pPr>
          </a:lstStyle>
          <a:p>
            <a:r>
              <a:rPr lang="en-US"/>
              <a:t>Two-column slide</a:t>
            </a:r>
          </a:p>
        </p:txBody>
      </p:sp>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57200" y="1825625"/>
            <a:ext cx="5472954" cy="4351338"/>
          </a:xfrm>
        </p:spPr>
        <p:txBody>
          <a:bodyPr/>
          <a:lstStyle>
            <a:lvl1pPr marL="233363" indent="-223838">
              <a:buFontTx/>
              <a:buNone/>
              <a:tabLst/>
              <a:defRPr b="1">
                <a:solidFill>
                  <a:schemeClr val="tx2"/>
                </a:solidFill>
              </a:defRPr>
            </a:lvl1pPr>
            <a:lvl2pPr marL="233363" indent="-223838">
              <a:tabLst/>
              <a:defRPr/>
            </a:lvl2pPr>
            <a:lvl3pPr marL="233363" indent="-223838">
              <a:tabLst/>
              <a:defRPr/>
            </a:lvl3pPr>
            <a:lvl4pPr marL="233363" indent="-223838">
              <a:tabLst/>
              <a:defRPr/>
            </a:lvl4pPr>
            <a:lvl5pPr marL="233363" indent="-2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6" name="Slide Number Placeholder 5">
            <a:extLst>
              <a:ext uri="{FF2B5EF4-FFF2-40B4-BE49-F238E27FC236}">
                <a16:creationId xmlns:a16="http://schemas.microsoft.com/office/drawing/2014/main" id="{F1D50BC5-DDA8-484A-ADB3-D473627024AA}"/>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8" name="Picture 7" descr="Text, logo&#10;&#10;Description automatically generated with medium confidence">
            <a:extLst>
              <a:ext uri="{FF2B5EF4-FFF2-40B4-BE49-F238E27FC236}">
                <a16:creationId xmlns:a16="http://schemas.microsoft.com/office/drawing/2014/main" id="{09A8FD71-B316-6541-A458-6A9B999725F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
        <p:nvSpPr>
          <p:cNvPr id="9" name="Content Placeholder 2">
            <a:extLst>
              <a:ext uri="{FF2B5EF4-FFF2-40B4-BE49-F238E27FC236}">
                <a16:creationId xmlns:a16="http://schemas.microsoft.com/office/drawing/2014/main" id="{3AAF896E-FEB1-5F4C-9F69-3A29074B9A96}"/>
              </a:ext>
            </a:extLst>
          </p:cNvPr>
          <p:cNvSpPr>
            <a:spLocks noGrp="1"/>
          </p:cNvSpPr>
          <p:nvPr>
            <p:ph idx="13"/>
          </p:nvPr>
        </p:nvSpPr>
        <p:spPr>
          <a:xfrm>
            <a:off x="6212541" y="1825625"/>
            <a:ext cx="5472954" cy="4351338"/>
          </a:xfrm>
        </p:spPr>
        <p:txBody>
          <a:bodyPr/>
          <a:lstStyle>
            <a:lvl1pPr marL="344488" indent="-284163">
              <a:buFontTx/>
              <a:buNone/>
              <a:tabLst/>
              <a:defRPr b="1">
                <a:solidFill>
                  <a:schemeClr val="tx2"/>
                </a:solidFill>
              </a:defRPr>
            </a:lvl1pPr>
            <a:lvl2pPr marL="344488" indent="-284163">
              <a:tabLst/>
              <a:defRPr/>
            </a:lvl2pPr>
            <a:lvl3pPr marL="344488" indent="-284163">
              <a:tabLst/>
              <a:defRPr/>
            </a:lvl3pPr>
            <a:lvl4pPr marL="344488" indent="-284163">
              <a:tabLst/>
              <a:defRPr/>
            </a:lvl4pPr>
            <a:lvl5pPr marL="344488" indent="-28416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03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E87E90-8143-CC49-A16C-917C642079C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5154" t="6659" r="7186" b="56976"/>
          <a:stretch/>
        </p:blipFill>
        <p:spPr>
          <a:xfrm>
            <a:off x="-1" y="0"/>
            <a:ext cx="12192001" cy="2998694"/>
          </a:xfrm>
          <a:prstGeom prst="rect">
            <a:avLst/>
          </a:prstGeom>
        </p:spPr>
      </p:pic>
      <p:pic>
        <p:nvPicPr>
          <p:cNvPr id="10" name="Graphic 9">
            <a:extLst>
              <a:ext uri="{FF2B5EF4-FFF2-40B4-BE49-F238E27FC236}">
                <a16:creationId xmlns:a16="http://schemas.microsoft.com/office/drawing/2014/main" id="{C067798F-87B8-8A41-8E7A-93FA15E390B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42" r="3144" b="28606"/>
          <a:stretch/>
        </p:blipFill>
        <p:spPr>
          <a:xfrm>
            <a:off x="-1" y="1351111"/>
            <a:ext cx="12192001" cy="5506889"/>
          </a:xfrm>
          <a:prstGeom prst="rect">
            <a:avLst/>
          </a:prstGeom>
        </p:spPr>
      </p:pic>
      <p:sp>
        <p:nvSpPr>
          <p:cNvPr id="2" name="Title 1">
            <a:extLst>
              <a:ext uri="{FF2B5EF4-FFF2-40B4-BE49-F238E27FC236}">
                <a16:creationId xmlns:a16="http://schemas.microsoft.com/office/drawing/2014/main" id="{1166C0D0-E04A-4289-B0FE-3EF33DEEE179}"/>
              </a:ext>
            </a:extLst>
          </p:cNvPr>
          <p:cNvSpPr>
            <a:spLocks noGrp="1"/>
          </p:cNvSpPr>
          <p:nvPr>
            <p:ph type="title" hasCustomPrompt="1"/>
          </p:nvPr>
        </p:nvSpPr>
        <p:spPr>
          <a:xfrm>
            <a:off x="457199" y="365760"/>
            <a:ext cx="11335871" cy="1325563"/>
          </a:xfrm>
        </p:spPr>
        <p:txBody>
          <a:bodyPr anchor="t" anchorCtr="0"/>
          <a:lstStyle>
            <a:lvl1pPr>
              <a:defRPr b="1">
                <a:solidFill>
                  <a:schemeClr val="tx2"/>
                </a:solidFill>
              </a:defRPr>
            </a:lvl1pPr>
          </a:lstStyle>
          <a:p>
            <a:r>
              <a:rPr lang="en-US"/>
              <a:t>One column slide</a:t>
            </a:r>
          </a:p>
        </p:txBody>
      </p:sp>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57199" y="1825625"/>
            <a:ext cx="11335871" cy="4351338"/>
          </a:xfrm>
        </p:spPr>
        <p:txBody>
          <a:bodyPr/>
          <a:lstStyle>
            <a:lvl1pPr>
              <a:buFontTx/>
              <a:buNone/>
              <a:defRPr>
                <a:solidFill>
                  <a:schemeClr val="tx2"/>
                </a:solidFill>
              </a:defRPr>
            </a:lvl1pPr>
            <a:lvl2pPr marL="233363" indent="-223838">
              <a:tabLst/>
              <a:defRPr/>
            </a:lvl2pPr>
            <a:lvl3pPr marL="233363" indent="-223838">
              <a:tabLst/>
              <a:defRPr/>
            </a:lvl3pPr>
            <a:lvl4pPr marL="233363" indent="-223838">
              <a:tabLst/>
              <a:defRPr/>
            </a:lvl4pPr>
            <a:lvl5pPr marL="233363" indent="-223838">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6" name="Slide Number Placeholder 5">
            <a:extLst>
              <a:ext uri="{FF2B5EF4-FFF2-40B4-BE49-F238E27FC236}">
                <a16:creationId xmlns:a16="http://schemas.microsoft.com/office/drawing/2014/main" id="{F1D50BC5-DDA8-484A-ADB3-D473627024AA}"/>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8" name="Picture 7" descr="Text, logo&#10;&#10;Description automatically generated with medium confidence">
            <a:extLst>
              <a:ext uri="{FF2B5EF4-FFF2-40B4-BE49-F238E27FC236}">
                <a16:creationId xmlns:a16="http://schemas.microsoft.com/office/drawing/2014/main" id="{09A8FD71-B316-6541-A458-6A9B999725F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385942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eginning/highlights with image">
    <p:spTree>
      <p:nvGrpSpPr>
        <p:cNvPr id="1" name=""/>
        <p:cNvGrpSpPr/>
        <p:nvPr/>
      </p:nvGrpSpPr>
      <p:grpSpPr>
        <a:xfrm>
          <a:off x="0" y="0"/>
          <a:ext cx="0" cy="0"/>
          <a:chOff x="0" y="0"/>
          <a:chExt cx="0" cy="0"/>
        </a:xfrm>
      </p:grpSpPr>
      <p:pic>
        <p:nvPicPr>
          <p:cNvPr id="17" name="Picture Placeholder 5" descr="A doctor holding a stethoscope&#10;&#10;Description automatically generated with low confidence">
            <a:extLst>
              <a:ext uri="{FF2B5EF4-FFF2-40B4-BE49-F238E27FC236}">
                <a16:creationId xmlns:a16="http://schemas.microsoft.com/office/drawing/2014/main" id="{7ACA7B4F-0173-DF4F-90D9-681C08BFD3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9" t="-841" r="24301"/>
          <a:stretch/>
        </p:blipFill>
        <p:spPr>
          <a:xfrm>
            <a:off x="6892129" y="-117475"/>
            <a:ext cx="5316537" cy="6975475"/>
          </a:xfrm>
          <a:prstGeom prst="rect">
            <a:avLst/>
          </a:prstGeom>
        </p:spPr>
      </p:pic>
      <p:grpSp>
        <p:nvGrpSpPr>
          <p:cNvPr id="2" name="Group 1">
            <a:extLst>
              <a:ext uri="{FF2B5EF4-FFF2-40B4-BE49-F238E27FC236}">
                <a16:creationId xmlns:a16="http://schemas.microsoft.com/office/drawing/2014/main" id="{39E2C4F8-D0E0-5B41-A952-AEBA633D259A}"/>
              </a:ext>
            </a:extLst>
          </p:cNvPr>
          <p:cNvGrpSpPr/>
          <p:nvPr userDrawn="1"/>
        </p:nvGrpSpPr>
        <p:grpSpPr>
          <a:xfrm>
            <a:off x="-1229360" y="-59267"/>
            <a:ext cx="9313332" cy="6917267"/>
            <a:chOff x="-1219200" y="-59268"/>
            <a:chExt cx="9313332" cy="6917267"/>
          </a:xfrm>
          <a:solidFill>
            <a:schemeClr val="tx2"/>
          </a:solidFill>
        </p:grpSpPr>
        <p:pic>
          <p:nvPicPr>
            <p:cNvPr id="18" name="Graphic 17">
              <a:extLst>
                <a:ext uri="{FF2B5EF4-FFF2-40B4-BE49-F238E27FC236}">
                  <a16:creationId xmlns:a16="http://schemas.microsoft.com/office/drawing/2014/main" id="{67AE39BB-9B78-AD42-ACDD-C8DB982BC9A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0" y="-59268"/>
              <a:ext cx="8094132" cy="6917267"/>
            </a:xfrm>
            <a:prstGeom prst="rect">
              <a:avLst/>
            </a:prstGeom>
          </p:spPr>
        </p:pic>
        <p:pic>
          <p:nvPicPr>
            <p:cNvPr id="9" name="Graphic 8">
              <a:extLst>
                <a:ext uri="{FF2B5EF4-FFF2-40B4-BE49-F238E27FC236}">
                  <a16:creationId xmlns:a16="http://schemas.microsoft.com/office/drawing/2014/main" id="{2684F864-9195-D74F-A8FA-73F63D8C1A4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1219200" y="-59268"/>
              <a:ext cx="8094132" cy="6917267"/>
            </a:xfrm>
            <a:prstGeom prst="rect">
              <a:avLst/>
            </a:prstGeom>
          </p:spPr>
        </p:pic>
      </p:grpSp>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10" name="Title 1">
            <a:extLst>
              <a:ext uri="{FF2B5EF4-FFF2-40B4-BE49-F238E27FC236}">
                <a16:creationId xmlns:a16="http://schemas.microsoft.com/office/drawing/2014/main" id="{2D30BC78-5328-5345-B7E2-49AE29174B54}"/>
              </a:ext>
            </a:extLst>
          </p:cNvPr>
          <p:cNvSpPr>
            <a:spLocks noGrp="1"/>
          </p:cNvSpPr>
          <p:nvPr>
            <p:ph type="title"/>
          </p:nvPr>
        </p:nvSpPr>
        <p:spPr>
          <a:xfrm>
            <a:off x="457200" y="545148"/>
            <a:ext cx="6993467" cy="1283652"/>
          </a:xfrm>
        </p:spPr>
        <p:txBody>
          <a:bodyPr anchor="t" anchorCtr="0"/>
          <a:lstStyle>
            <a:lvl1pPr>
              <a:defRPr b="1">
                <a:solidFill>
                  <a:schemeClr val="accent1"/>
                </a:solidFill>
              </a:defRPr>
            </a:lvl1pPr>
          </a:lstStyle>
          <a:p>
            <a:r>
              <a:rPr lang="en-US"/>
              <a:t>Click to edit Master title style</a:t>
            </a:r>
          </a:p>
        </p:txBody>
      </p:sp>
      <p:pic>
        <p:nvPicPr>
          <p:cNvPr id="12" name="Picture 11" descr="Text&#10;&#10;Description automatically generated">
            <a:extLst>
              <a:ext uri="{FF2B5EF4-FFF2-40B4-BE49-F238E27FC236}">
                <a16:creationId xmlns:a16="http://schemas.microsoft.com/office/drawing/2014/main" id="{8EF7FF56-0DDA-5640-A0E5-D35A5CB514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0397" y="6009960"/>
            <a:ext cx="2607734" cy="965828"/>
          </a:xfrm>
          <a:prstGeom prst="rect">
            <a:avLst/>
          </a:prstGeom>
        </p:spPr>
      </p:pic>
      <p:sp>
        <p:nvSpPr>
          <p:cNvPr id="16" name="Text Placeholder 21">
            <a:extLst>
              <a:ext uri="{FF2B5EF4-FFF2-40B4-BE49-F238E27FC236}">
                <a16:creationId xmlns:a16="http://schemas.microsoft.com/office/drawing/2014/main" id="{1C3AAFED-0044-A743-A1B2-9BC6ED740ACD}"/>
              </a:ext>
            </a:extLst>
          </p:cNvPr>
          <p:cNvSpPr>
            <a:spLocks noGrp="1"/>
          </p:cNvSpPr>
          <p:nvPr>
            <p:ph type="body" sz="quarter" idx="14"/>
          </p:nvPr>
        </p:nvSpPr>
        <p:spPr>
          <a:xfrm>
            <a:off x="457200" y="1995487"/>
            <a:ext cx="3106738" cy="2097087"/>
          </a:xfrm>
        </p:spPr>
        <p:txBody>
          <a:bodyPr/>
          <a:lstStyle>
            <a:lvl1pPr marL="12700" indent="0">
              <a:buFontTx/>
              <a:buNone/>
              <a:tabLst/>
              <a:defRPr>
                <a:solidFill>
                  <a:schemeClr val="bg1"/>
                </a:solidFill>
              </a:defRPr>
            </a:lvl1pPr>
            <a:lvl2pPr marL="12700" indent="0">
              <a:buFontTx/>
              <a:buNone/>
              <a:tabLst/>
              <a:defRPr>
                <a:solidFill>
                  <a:schemeClr val="bg1"/>
                </a:solidFill>
              </a:defRPr>
            </a:lvl2pPr>
            <a:lvl3pPr marL="12700" indent="0">
              <a:buFontTx/>
              <a:buNone/>
              <a:tabLst/>
              <a:defRPr>
                <a:solidFill>
                  <a:schemeClr val="bg1"/>
                </a:solidFill>
              </a:defRPr>
            </a:lvl3pPr>
            <a:lvl4pPr marL="12700" indent="0">
              <a:buFontTx/>
              <a:buNone/>
              <a:tabLst/>
              <a:defRPr>
                <a:solidFill>
                  <a:schemeClr val="bg1"/>
                </a:solidFill>
              </a:defRPr>
            </a:lvl4pPr>
            <a:lvl5pPr marL="12700" indent="0">
              <a:buFontTx/>
              <a:buNone/>
              <a:tabLst/>
              <a:defRPr>
                <a:solidFill>
                  <a:schemeClr val="bg1"/>
                </a:solidFill>
              </a:defRPr>
            </a:lvl5pPr>
          </a:lstStyle>
          <a:p>
            <a:pPr lvl="0"/>
            <a:r>
              <a:rPr lang="en-US"/>
              <a:t>Click to edit Master text styles</a:t>
            </a:r>
          </a:p>
        </p:txBody>
      </p:sp>
      <p:sp>
        <p:nvSpPr>
          <p:cNvPr id="19" name="Slide Number Placeholder 5">
            <a:extLst>
              <a:ext uri="{FF2B5EF4-FFF2-40B4-BE49-F238E27FC236}">
                <a16:creationId xmlns:a16="http://schemas.microsoft.com/office/drawing/2014/main" id="{0537882D-26F0-454A-A8A7-5F4327B309B3}"/>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spTree>
    <p:extLst>
      <p:ext uri="{BB962C8B-B14F-4D97-AF65-F5344CB8AC3E}">
        <p14:creationId xmlns:p14="http://schemas.microsoft.com/office/powerpoint/2010/main" val="3990627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tart / highlight with image">
    <p:spTree>
      <p:nvGrpSpPr>
        <p:cNvPr id="1" name=""/>
        <p:cNvGrpSpPr/>
        <p:nvPr/>
      </p:nvGrpSpPr>
      <p:grpSpPr>
        <a:xfrm>
          <a:off x="0" y="0"/>
          <a:ext cx="0" cy="0"/>
          <a:chOff x="0" y="0"/>
          <a:chExt cx="0" cy="0"/>
        </a:xfrm>
      </p:grpSpPr>
      <p:pic>
        <p:nvPicPr>
          <p:cNvPr id="7" name="Picture 6" descr="A picture containing person, child, swimming&#10;&#10;Description automatically generated">
            <a:extLst>
              <a:ext uri="{FF2B5EF4-FFF2-40B4-BE49-F238E27FC236}">
                <a16:creationId xmlns:a16="http://schemas.microsoft.com/office/drawing/2014/main" id="{3504AD81-C9A1-404E-BA8E-E2EE34C0AD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25" t="1853" r="45642" b="1647"/>
          <a:stretch/>
        </p:blipFill>
        <p:spPr>
          <a:xfrm>
            <a:off x="6637867" y="-44450"/>
            <a:ext cx="5554133" cy="6902450"/>
          </a:xfrm>
          <a:prstGeom prst="rect">
            <a:avLst/>
          </a:prstGeom>
        </p:spPr>
      </p:pic>
      <p:grpSp>
        <p:nvGrpSpPr>
          <p:cNvPr id="2" name="Group 1">
            <a:extLst>
              <a:ext uri="{FF2B5EF4-FFF2-40B4-BE49-F238E27FC236}">
                <a16:creationId xmlns:a16="http://schemas.microsoft.com/office/drawing/2014/main" id="{39E2C4F8-D0E0-5B41-A952-AEBA633D259A}"/>
              </a:ext>
            </a:extLst>
          </p:cNvPr>
          <p:cNvGrpSpPr/>
          <p:nvPr userDrawn="1"/>
        </p:nvGrpSpPr>
        <p:grpSpPr>
          <a:xfrm>
            <a:off x="-1225550" y="-59267"/>
            <a:ext cx="9313332" cy="6917267"/>
            <a:chOff x="-1219200" y="-59268"/>
            <a:chExt cx="9313332" cy="6917267"/>
          </a:xfrm>
          <a:solidFill>
            <a:schemeClr val="tx2"/>
          </a:solidFill>
        </p:grpSpPr>
        <p:pic>
          <p:nvPicPr>
            <p:cNvPr id="18" name="Graphic 17">
              <a:extLst>
                <a:ext uri="{FF2B5EF4-FFF2-40B4-BE49-F238E27FC236}">
                  <a16:creationId xmlns:a16="http://schemas.microsoft.com/office/drawing/2014/main" id="{67AE39BB-9B78-AD42-ACDD-C8DB982BC9A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0" y="-59268"/>
              <a:ext cx="8094132" cy="6917267"/>
            </a:xfrm>
            <a:prstGeom prst="rect">
              <a:avLst/>
            </a:prstGeom>
          </p:spPr>
        </p:pic>
        <p:pic>
          <p:nvPicPr>
            <p:cNvPr id="9" name="Graphic 8">
              <a:extLst>
                <a:ext uri="{FF2B5EF4-FFF2-40B4-BE49-F238E27FC236}">
                  <a16:creationId xmlns:a16="http://schemas.microsoft.com/office/drawing/2014/main" id="{2684F864-9195-D74F-A8FA-73F63D8C1A4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1219200" y="-59268"/>
              <a:ext cx="8094132" cy="6917267"/>
            </a:xfrm>
            <a:prstGeom prst="rect">
              <a:avLst/>
            </a:prstGeom>
          </p:spPr>
        </p:pic>
      </p:grpSp>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lvl1pPr>
              <a:defRPr>
                <a:solidFill>
                  <a:schemeClr val="accent1"/>
                </a:solidFill>
              </a:defRPr>
            </a:lvl1pPr>
          </a:lstStyle>
          <a:p>
            <a:fld id="{B238E4D9-1825-4C70-8065-3C8C269DA883}" type="datetimeFigureOut">
              <a:rPr lang="en-US" smtClean="0"/>
              <a:pPr/>
              <a:t>6/20/22</a:t>
            </a:fld>
            <a:endParaRPr lang="en-US" dirty="0">
              <a:solidFill>
                <a:schemeClr val="accent1"/>
              </a:solidFill>
            </a:endParaRPr>
          </a:p>
        </p:txBody>
      </p:sp>
      <p:pic>
        <p:nvPicPr>
          <p:cNvPr id="16" name="Picture 15" descr="Text&#10;&#10;Description automatically generated">
            <a:extLst>
              <a:ext uri="{FF2B5EF4-FFF2-40B4-BE49-F238E27FC236}">
                <a16:creationId xmlns:a16="http://schemas.microsoft.com/office/drawing/2014/main" id="{B024F942-2ACB-0A40-B8FA-315B38A96C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0397" y="6009960"/>
            <a:ext cx="2607734" cy="965828"/>
          </a:xfrm>
          <a:prstGeom prst="rect">
            <a:avLst/>
          </a:prstGeom>
        </p:spPr>
      </p:pic>
      <p:sp>
        <p:nvSpPr>
          <p:cNvPr id="10" name="Title 1">
            <a:extLst>
              <a:ext uri="{FF2B5EF4-FFF2-40B4-BE49-F238E27FC236}">
                <a16:creationId xmlns:a16="http://schemas.microsoft.com/office/drawing/2014/main" id="{641D368A-4DEF-AA41-9FB5-4848A4AD6FDB}"/>
              </a:ext>
            </a:extLst>
          </p:cNvPr>
          <p:cNvSpPr>
            <a:spLocks noGrp="1"/>
          </p:cNvSpPr>
          <p:nvPr>
            <p:ph type="title"/>
          </p:nvPr>
        </p:nvSpPr>
        <p:spPr>
          <a:xfrm>
            <a:off x="457200" y="545148"/>
            <a:ext cx="6993467" cy="1283652"/>
          </a:xfrm>
        </p:spPr>
        <p:txBody>
          <a:bodyPr anchor="t" anchorCtr="0"/>
          <a:lstStyle>
            <a:lvl1pPr>
              <a:defRPr b="1">
                <a:solidFill>
                  <a:schemeClr val="accent1"/>
                </a:solidFill>
              </a:defRPr>
            </a:lvl1pPr>
          </a:lstStyle>
          <a:p>
            <a:r>
              <a:rPr lang="en-US"/>
              <a:t>Click to edit Master title style</a:t>
            </a:r>
          </a:p>
        </p:txBody>
      </p:sp>
      <p:sp>
        <p:nvSpPr>
          <p:cNvPr id="11" name="Text Placeholder 21">
            <a:extLst>
              <a:ext uri="{FF2B5EF4-FFF2-40B4-BE49-F238E27FC236}">
                <a16:creationId xmlns:a16="http://schemas.microsoft.com/office/drawing/2014/main" id="{B4CBCA09-28ED-4746-A122-167B82BDABD4}"/>
              </a:ext>
            </a:extLst>
          </p:cNvPr>
          <p:cNvSpPr>
            <a:spLocks noGrp="1"/>
          </p:cNvSpPr>
          <p:nvPr>
            <p:ph type="body" sz="quarter" idx="14"/>
          </p:nvPr>
        </p:nvSpPr>
        <p:spPr>
          <a:xfrm>
            <a:off x="457200" y="1995487"/>
            <a:ext cx="3106738" cy="2097087"/>
          </a:xfrm>
        </p:spPr>
        <p:txBody>
          <a:bodyPr/>
          <a:lstStyle>
            <a:lvl1pPr marL="12700" indent="0">
              <a:buFontTx/>
              <a:buNone/>
              <a:tabLst/>
              <a:defRPr>
                <a:solidFill>
                  <a:schemeClr val="bg1"/>
                </a:solidFill>
              </a:defRPr>
            </a:lvl1pPr>
            <a:lvl2pPr marL="12700" indent="0">
              <a:buFontTx/>
              <a:buNone/>
              <a:tabLst/>
              <a:defRPr>
                <a:solidFill>
                  <a:schemeClr val="bg1"/>
                </a:solidFill>
              </a:defRPr>
            </a:lvl2pPr>
            <a:lvl3pPr marL="12700" indent="0">
              <a:buFontTx/>
              <a:buNone/>
              <a:tabLst/>
              <a:defRPr>
                <a:solidFill>
                  <a:schemeClr val="bg1"/>
                </a:solidFill>
              </a:defRPr>
            </a:lvl3pPr>
            <a:lvl4pPr marL="12700" indent="0">
              <a:buFontTx/>
              <a:buNone/>
              <a:tabLst/>
              <a:defRPr>
                <a:solidFill>
                  <a:schemeClr val="bg1"/>
                </a:solidFill>
              </a:defRPr>
            </a:lvl4pPr>
            <a:lvl5pPr marL="12700" indent="0">
              <a:buFontTx/>
              <a:buNone/>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4686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bar/section content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0A2F26-F3B2-A147-90AD-00B93FDE2111}"/>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D086F2EC-704C-834B-822A-21E5A5364F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4D441B1-681E-3F42-B407-F32E225191FC}"/>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4" name="Title 1">
            <a:extLst>
              <a:ext uri="{FF2B5EF4-FFF2-40B4-BE49-F238E27FC236}">
                <a16:creationId xmlns:a16="http://schemas.microsoft.com/office/drawing/2014/main" id="{0733D212-592D-B44B-8F48-7154D14F1F20}"/>
              </a:ext>
            </a:extLst>
          </p:cNvPr>
          <p:cNvSpPr>
            <a:spLocks noGrp="1"/>
          </p:cNvSpPr>
          <p:nvPr>
            <p:ph type="title"/>
          </p:nvPr>
        </p:nvSpPr>
        <p:spPr>
          <a:xfrm>
            <a:off x="457200" y="545148"/>
            <a:ext cx="2980267" cy="2113386"/>
          </a:xfrm>
        </p:spPr>
        <p:txBody>
          <a:bodyPr anchor="t" anchorCtr="0"/>
          <a:lstStyle>
            <a:lvl1pPr>
              <a:defRPr b="1">
                <a:solidFill>
                  <a:schemeClr val="tx2"/>
                </a:solidFill>
              </a:defRPr>
            </a:lvl1pPr>
          </a:lstStyle>
          <a:p>
            <a:r>
              <a:rPr lang="en-US"/>
              <a:t>Click to edit Master title style</a:t>
            </a:r>
          </a:p>
        </p:txBody>
      </p:sp>
      <p:sp>
        <p:nvSpPr>
          <p:cNvPr id="17" name="Slide Number Placeholder 5">
            <a:extLst>
              <a:ext uri="{FF2B5EF4-FFF2-40B4-BE49-F238E27FC236}">
                <a16:creationId xmlns:a16="http://schemas.microsoft.com/office/drawing/2014/main" id="{AE132C91-E637-1448-9D02-13958D540932}"/>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7CA35333-2524-0E48-B365-5B20F78CF8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296865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499F1FB8-9AFC-224B-A8C3-26BA74E22B51}"/>
              </a:ext>
            </a:extLst>
          </p:cNvPr>
          <p:cNvSpPr txBox="1">
            <a:spLocks/>
          </p:cNvSpPr>
          <p:nvPr userDrawn="1"/>
        </p:nvSpPr>
        <p:spPr>
          <a:xfrm>
            <a:off x="2209800" y="6465761"/>
            <a:ext cx="9753600" cy="235202"/>
          </a:xfrm>
          <a:prstGeom prst="rect">
            <a:avLst/>
          </a:prstGeom>
        </p:spPr>
        <p:txBody>
          <a:bodyPr vert="horz" lIns="91440" tIns="45720" rIns="91440" bIns="45720" rtlCol="0" anchor="ctr"/>
          <a:lstStyle>
            <a:defPPr>
              <a:defRPr lang="en-US"/>
            </a:defPPr>
            <a:lvl1pPr marL="0" algn="r" defTabSz="914400" rtl="0" eaLnBrk="1" latinLnBrk="0" hangingPunct="1">
              <a:defRPr sz="900" b="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kern="1200" dirty="0">
                <a:solidFill>
                  <a:schemeClr val="bg1">
                    <a:lumMod val="50000"/>
                  </a:schemeClr>
                </a:solidFill>
                <a:effectLst/>
                <a:latin typeface="+mn-lt"/>
                <a:ea typeface="+mn-ea"/>
                <a:cs typeface="+mn-cs"/>
              </a:rPr>
              <a:t>UNICEF, WHO, The World Bank. Levels and trends in child malnutrition: Key findings of the 2020 Edition of the Joint Child Malnutrition Estimates</a:t>
            </a:r>
            <a:r>
              <a:rPr lang="en-US" dirty="0">
                <a:latin typeface="Arial" charset="0"/>
                <a:ea typeface="Arial" charset="0"/>
                <a:cs typeface="Arial" charset="0"/>
              </a:rPr>
              <a:t> – </a:t>
            </a:r>
            <a:r>
              <a:rPr lang="en-US" b="1" dirty="0">
                <a:solidFill>
                  <a:srgbClr val="2899FC"/>
                </a:solidFill>
                <a:latin typeface="Arial" charset="0"/>
                <a:ea typeface="Arial" charset="0"/>
                <a:cs typeface="Arial" charset="0"/>
              </a:rPr>
              <a:t>UNICEF</a:t>
            </a:r>
            <a:r>
              <a:rPr lang="en-US" dirty="0">
                <a:solidFill>
                  <a:srgbClr val="2899FC"/>
                </a:solidFill>
                <a:latin typeface="Arial" charset="0"/>
                <a:ea typeface="Arial" charset="0"/>
                <a:cs typeface="Arial" charset="0"/>
              </a:rPr>
              <a:t> | for every child</a:t>
            </a:r>
          </a:p>
        </p:txBody>
      </p:sp>
    </p:spTree>
    <p:extLst>
      <p:ext uri="{BB962C8B-B14F-4D97-AF65-F5344CB8AC3E}">
        <p14:creationId xmlns:p14="http://schemas.microsoft.com/office/powerpoint/2010/main" val="3202474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idebar/section content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0A2F26-F3B2-A147-90AD-00B93FDE2111}"/>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D086F2EC-704C-834B-822A-21E5A5364F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4D441B1-681E-3F42-B407-F32E225191FC}"/>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4" name="Title 1">
            <a:extLst>
              <a:ext uri="{FF2B5EF4-FFF2-40B4-BE49-F238E27FC236}">
                <a16:creationId xmlns:a16="http://schemas.microsoft.com/office/drawing/2014/main" id="{0733D212-592D-B44B-8F48-7154D14F1F20}"/>
              </a:ext>
            </a:extLst>
          </p:cNvPr>
          <p:cNvSpPr>
            <a:spLocks noGrp="1"/>
          </p:cNvSpPr>
          <p:nvPr>
            <p:ph type="title"/>
          </p:nvPr>
        </p:nvSpPr>
        <p:spPr>
          <a:xfrm>
            <a:off x="457200" y="545148"/>
            <a:ext cx="2980267" cy="2113386"/>
          </a:xfrm>
        </p:spPr>
        <p:txBody>
          <a:bodyPr anchor="t" anchorCtr="0"/>
          <a:lstStyle>
            <a:lvl1pPr>
              <a:defRPr b="1">
                <a:solidFill>
                  <a:schemeClr val="tx2"/>
                </a:solidFill>
              </a:defRPr>
            </a:lvl1pPr>
          </a:lstStyle>
          <a:p>
            <a:r>
              <a:rPr lang="en-US"/>
              <a:t>Click to edit Master title style</a:t>
            </a:r>
          </a:p>
        </p:txBody>
      </p:sp>
      <p:sp>
        <p:nvSpPr>
          <p:cNvPr id="17" name="Slide Number Placeholder 5">
            <a:extLst>
              <a:ext uri="{FF2B5EF4-FFF2-40B4-BE49-F238E27FC236}">
                <a16:creationId xmlns:a16="http://schemas.microsoft.com/office/drawing/2014/main" id="{AE132C91-E637-1448-9D02-13958D540932}"/>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7CA35333-2524-0E48-B365-5B20F78CF8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2975844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idebar/section content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0A2F26-F3B2-A147-90AD-00B93FDE2111}"/>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D086F2EC-704C-834B-822A-21E5A5364F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4D441B1-681E-3F42-B407-F32E225191FC}"/>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4" name="Title 1">
            <a:extLst>
              <a:ext uri="{FF2B5EF4-FFF2-40B4-BE49-F238E27FC236}">
                <a16:creationId xmlns:a16="http://schemas.microsoft.com/office/drawing/2014/main" id="{0733D212-592D-B44B-8F48-7154D14F1F20}"/>
              </a:ext>
            </a:extLst>
          </p:cNvPr>
          <p:cNvSpPr>
            <a:spLocks noGrp="1"/>
          </p:cNvSpPr>
          <p:nvPr>
            <p:ph type="title"/>
          </p:nvPr>
        </p:nvSpPr>
        <p:spPr>
          <a:xfrm>
            <a:off x="457200" y="545148"/>
            <a:ext cx="2980267" cy="2113386"/>
          </a:xfrm>
        </p:spPr>
        <p:txBody>
          <a:bodyPr anchor="t" anchorCtr="0"/>
          <a:lstStyle>
            <a:lvl1pPr>
              <a:defRPr b="1">
                <a:solidFill>
                  <a:schemeClr val="tx2"/>
                </a:solidFill>
              </a:defRPr>
            </a:lvl1pPr>
          </a:lstStyle>
          <a:p>
            <a:r>
              <a:rPr lang="en-US"/>
              <a:t>Click to edit Master title style</a:t>
            </a:r>
          </a:p>
        </p:txBody>
      </p:sp>
      <p:sp>
        <p:nvSpPr>
          <p:cNvPr id="17" name="Slide Number Placeholder 5">
            <a:extLst>
              <a:ext uri="{FF2B5EF4-FFF2-40B4-BE49-F238E27FC236}">
                <a16:creationId xmlns:a16="http://schemas.microsoft.com/office/drawing/2014/main" id="{AE132C91-E637-1448-9D02-13958D540932}"/>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7CA35333-2524-0E48-B365-5B20F78CF8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740986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Sidebar/section content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0A2F26-F3B2-A147-90AD-00B93FDE2111}"/>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D086F2EC-704C-834B-822A-21E5A5364F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4D441B1-681E-3F42-B407-F32E225191FC}"/>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4" name="Title 1">
            <a:extLst>
              <a:ext uri="{FF2B5EF4-FFF2-40B4-BE49-F238E27FC236}">
                <a16:creationId xmlns:a16="http://schemas.microsoft.com/office/drawing/2014/main" id="{0733D212-592D-B44B-8F48-7154D14F1F20}"/>
              </a:ext>
            </a:extLst>
          </p:cNvPr>
          <p:cNvSpPr>
            <a:spLocks noGrp="1"/>
          </p:cNvSpPr>
          <p:nvPr>
            <p:ph type="title"/>
          </p:nvPr>
        </p:nvSpPr>
        <p:spPr>
          <a:xfrm>
            <a:off x="457200" y="545148"/>
            <a:ext cx="2980267" cy="2113386"/>
          </a:xfrm>
        </p:spPr>
        <p:txBody>
          <a:bodyPr anchor="t" anchorCtr="0"/>
          <a:lstStyle>
            <a:lvl1pPr>
              <a:defRPr b="1">
                <a:solidFill>
                  <a:schemeClr val="accent2"/>
                </a:solidFill>
              </a:defRPr>
            </a:lvl1pPr>
          </a:lstStyle>
          <a:p>
            <a:r>
              <a:rPr lang="en-US"/>
              <a:t>Click to edit Master title style</a:t>
            </a:r>
          </a:p>
        </p:txBody>
      </p:sp>
      <p:sp>
        <p:nvSpPr>
          <p:cNvPr id="17" name="Slide Number Placeholder 5">
            <a:extLst>
              <a:ext uri="{FF2B5EF4-FFF2-40B4-BE49-F238E27FC236}">
                <a16:creationId xmlns:a16="http://schemas.microsoft.com/office/drawing/2014/main" id="{AE132C91-E637-1448-9D02-13958D540932}"/>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7CA35333-2524-0E48-B365-5B20F78CF8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1486798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debar/content within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57232-F469-424C-B9F3-0264F24A2E6B}"/>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AC904D36-928C-A845-AA51-D34382FD49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a:extLst>
              <a:ext uri="{FF2B5EF4-FFF2-40B4-BE49-F238E27FC236}">
                <a16:creationId xmlns:a16="http://schemas.microsoft.com/office/drawing/2014/main" id="{B19AA2DA-887B-EB43-9AFF-0C0FA137A6E9}"/>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8" name="Title 1">
            <a:extLst>
              <a:ext uri="{FF2B5EF4-FFF2-40B4-BE49-F238E27FC236}">
                <a16:creationId xmlns:a16="http://schemas.microsoft.com/office/drawing/2014/main" id="{72A4C705-6306-064F-A502-ACF0ECBB7E16}"/>
              </a:ext>
            </a:extLst>
          </p:cNvPr>
          <p:cNvSpPr>
            <a:spLocks noGrp="1"/>
          </p:cNvSpPr>
          <p:nvPr>
            <p:ph type="title"/>
          </p:nvPr>
        </p:nvSpPr>
        <p:spPr>
          <a:xfrm>
            <a:off x="457200" y="545148"/>
            <a:ext cx="2980267" cy="2113386"/>
          </a:xfrm>
        </p:spPr>
        <p:txBody>
          <a:bodyPr anchor="t" anchorCtr="0"/>
          <a:lstStyle>
            <a:lvl1pPr>
              <a:defRPr b="1">
                <a:solidFill>
                  <a:schemeClr val="accent1"/>
                </a:solidFill>
              </a:defRPr>
            </a:lvl1pPr>
          </a:lstStyle>
          <a:p>
            <a:r>
              <a:rPr lang="en-US"/>
              <a:t>Click to edit Master title style</a:t>
            </a:r>
          </a:p>
        </p:txBody>
      </p:sp>
      <p:sp>
        <p:nvSpPr>
          <p:cNvPr id="22" name="Text Placeholder 21">
            <a:extLst>
              <a:ext uri="{FF2B5EF4-FFF2-40B4-BE49-F238E27FC236}">
                <a16:creationId xmlns:a16="http://schemas.microsoft.com/office/drawing/2014/main" id="{E989F241-6D08-DA42-AFED-3B389A32BD27}"/>
              </a:ext>
            </a:extLst>
          </p:cNvPr>
          <p:cNvSpPr>
            <a:spLocks noGrp="1"/>
          </p:cNvSpPr>
          <p:nvPr>
            <p:ph type="body" sz="quarter" idx="13"/>
          </p:nvPr>
        </p:nvSpPr>
        <p:spPr>
          <a:xfrm>
            <a:off x="457200" y="3150923"/>
            <a:ext cx="3106738" cy="2097087"/>
          </a:xfrm>
        </p:spPr>
        <p:txBody>
          <a:bodyPr/>
          <a:lstStyle>
            <a:lvl1pPr marL="12700" indent="0">
              <a:buFontTx/>
              <a:buNone/>
              <a:tabLst/>
              <a:defRPr>
                <a:solidFill>
                  <a:schemeClr val="bg1"/>
                </a:solidFill>
              </a:defRPr>
            </a:lvl1pPr>
            <a:lvl2pPr marL="12700" indent="0">
              <a:buFontTx/>
              <a:buNone/>
              <a:tabLst/>
              <a:defRPr>
                <a:solidFill>
                  <a:schemeClr val="bg1"/>
                </a:solidFill>
              </a:defRPr>
            </a:lvl2pPr>
            <a:lvl3pPr marL="12700" indent="0">
              <a:buFontTx/>
              <a:buNone/>
              <a:tabLst/>
              <a:defRPr>
                <a:solidFill>
                  <a:schemeClr val="bg1"/>
                </a:solidFill>
              </a:defRPr>
            </a:lvl3pPr>
            <a:lvl4pPr marL="12700" indent="0">
              <a:buFontTx/>
              <a:buNone/>
              <a:tabLst/>
              <a:defRPr>
                <a:solidFill>
                  <a:schemeClr val="bg1"/>
                </a:solidFill>
              </a:defRPr>
            </a:lvl4pPr>
            <a:lvl5pPr marL="12700" indent="0">
              <a:buFontTx/>
              <a:buNone/>
              <a:tabLst/>
              <a:defRPr>
                <a:solidFill>
                  <a:schemeClr val="bg1"/>
                </a:solidFill>
              </a:defRPr>
            </a:lvl5pPr>
          </a:lstStyle>
          <a:p>
            <a:pPr lvl="0"/>
            <a:r>
              <a:rPr lang="en-US"/>
              <a:t>Click to edit Master text styles</a:t>
            </a:r>
          </a:p>
        </p:txBody>
      </p:sp>
      <p:sp>
        <p:nvSpPr>
          <p:cNvPr id="23" name="Slide Number Placeholder 5">
            <a:extLst>
              <a:ext uri="{FF2B5EF4-FFF2-40B4-BE49-F238E27FC236}">
                <a16:creationId xmlns:a16="http://schemas.microsoft.com/office/drawing/2014/main" id="{92AA6307-E0CD-214C-8D6F-F0CB1A1DE4CC}"/>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E80D31A7-D5DE-8246-BC21-0158656A29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1585276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ithin section with image">
    <p:spTree>
      <p:nvGrpSpPr>
        <p:cNvPr id="1" name=""/>
        <p:cNvGrpSpPr/>
        <p:nvPr/>
      </p:nvGrpSpPr>
      <p:grpSpPr>
        <a:xfrm>
          <a:off x="0" y="0"/>
          <a:ext cx="0" cy="0"/>
          <a:chOff x="0" y="0"/>
          <a:chExt cx="0" cy="0"/>
        </a:xfrm>
      </p:grpSpPr>
      <p:pic>
        <p:nvPicPr>
          <p:cNvPr id="15" name="Picture 14" descr="A picture containing text, person&#10;&#10;Description automatically generated">
            <a:extLst>
              <a:ext uri="{FF2B5EF4-FFF2-40B4-BE49-F238E27FC236}">
                <a16:creationId xmlns:a16="http://schemas.microsoft.com/office/drawing/2014/main" id="{5A9D2978-C2C2-6049-9116-23329CD01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67"/>
          <a:stretch/>
        </p:blipFill>
        <p:spPr>
          <a:xfrm>
            <a:off x="3025077" y="0"/>
            <a:ext cx="9166923" cy="6858000"/>
          </a:xfrm>
          <a:prstGeom prst="rect">
            <a:avLst/>
          </a:prstGeom>
        </p:spPr>
      </p:pic>
      <p:pic>
        <p:nvPicPr>
          <p:cNvPr id="18" name="Graphic 17">
            <a:extLst>
              <a:ext uri="{FF2B5EF4-FFF2-40B4-BE49-F238E27FC236}">
                <a16:creationId xmlns:a16="http://schemas.microsoft.com/office/drawing/2014/main" id="{67AE39BB-9B78-AD42-ACDD-C8DB982BC9A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681"/>
          <a:stretch/>
        </p:blipFill>
        <p:spPr>
          <a:xfrm>
            <a:off x="0" y="-59268"/>
            <a:ext cx="4656665" cy="6917267"/>
          </a:xfrm>
          <a:prstGeom prst="rect">
            <a:avLst/>
          </a:prstGeom>
        </p:spPr>
      </p:pic>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3" name="Content Placeholder 2">
            <a:extLst>
              <a:ext uri="{FF2B5EF4-FFF2-40B4-BE49-F238E27FC236}">
                <a16:creationId xmlns:a16="http://schemas.microsoft.com/office/drawing/2014/main" id="{DEA6C651-1127-469D-AE89-F2D61EDA5B6C}"/>
              </a:ext>
            </a:extLst>
          </p:cNvPr>
          <p:cNvSpPr>
            <a:spLocks noGrp="1"/>
          </p:cNvSpPr>
          <p:nvPr>
            <p:ph idx="1" hasCustomPrompt="1"/>
          </p:nvPr>
        </p:nvSpPr>
        <p:spPr>
          <a:xfrm>
            <a:off x="457201" y="1270246"/>
            <a:ext cx="3962398" cy="5718208"/>
          </a:xfrm>
        </p:spPr>
        <p:txBody>
          <a:bodyPr/>
          <a:lstStyle>
            <a:lvl1pPr marL="15875" indent="-15875">
              <a:buFontTx/>
              <a:buNone/>
              <a:tabLst/>
              <a:defRPr b="1">
                <a:solidFill>
                  <a:schemeClr val="tx2"/>
                </a:solidFill>
              </a:defRPr>
            </a:lvl1pPr>
            <a:lvl2pPr marL="15875" indent="0">
              <a:buFontTx/>
              <a:buNone/>
              <a:tabLst/>
              <a:defRPr/>
            </a:lvl2pPr>
          </a:lstStyle>
          <a:p>
            <a:pPr lvl="0"/>
            <a:r>
              <a:rPr lang="en-US"/>
              <a:t>Click to edit Master </a:t>
            </a:r>
            <a:br>
              <a:rPr lang="en-US"/>
            </a:br>
            <a:r>
              <a:rPr lang="en-US"/>
              <a:t>text styles</a:t>
            </a:r>
          </a:p>
          <a:p>
            <a:pPr lvl="0"/>
            <a:endParaRPr lang="en-US"/>
          </a:p>
          <a:p>
            <a:pPr lvl="1"/>
            <a:r>
              <a:rPr lang="en-US"/>
              <a:t>Second level</a:t>
            </a:r>
          </a:p>
          <a:p>
            <a:pPr lvl="2"/>
            <a:r>
              <a:rPr lang="en-US"/>
              <a:t>Third level</a:t>
            </a:r>
          </a:p>
          <a:p>
            <a:pPr lvl="3"/>
            <a:r>
              <a:rPr lang="en-US"/>
              <a:t>Fourth level</a:t>
            </a:r>
          </a:p>
          <a:p>
            <a:pPr lvl="4"/>
            <a:r>
              <a:rPr lang="en-US"/>
              <a:t>Fifth level</a:t>
            </a:r>
          </a:p>
        </p:txBody>
      </p:sp>
      <p:pic>
        <p:nvPicPr>
          <p:cNvPr id="19" name="Picture 18" descr="Text&#10;&#10;Description automatically generated">
            <a:extLst>
              <a:ext uri="{FF2B5EF4-FFF2-40B4-BE49-F238E27FC236}">
                <a16:creationId xmlns:a16="http://schemas.microsoft.com/office/drawing/2014/main" id="{687634A5-9BBF-AE42-AF84-7388C758DF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0397" y="6009960"/>
            <a:ext cx="2607734" cy="965828"/>
          </a:xfrm>
          <a:prstGeom prst="rect">
            <a:avLst/>
          </a:prstGeom>
        </p:spPr>
      </p:pic>
    </p:spTree>
    <p:extLst>
      <p:ext uri="{BB962C8B-B14F-4D97-AF65-F5344CB8AC3E}">
        <p14:creationId xmlns:p14="http://schemas.microsoft.com/office/powerpoint/2010/main" val="2271197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hapter divider or quot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F620-B8F6-403F-9D09-663C30062E30}"/>
              </a:ext>
            </a:extLst>
          </p:cNvPr>
          <p:cNvSpPr>
            <a:spLocks noGrp="1"/>
          </p:cNvSpPr>
          <p:nvPr>
            <p:ph type="title"/>
          </p:nvPr>
        </p:nvSpPr>
        <p:spPr>
          <a:xfrm>
            <a:off x="457200" y="1709738"/>
            <a:ext cx="10515600" cy="2852737"/>
          </a:xfrm>
        </p:spPr>
        <p:txBody>
          <a:bodyPr anchor="b"/>
          <a:lstStyle>
            <a:lvl1pPr>
              <a:defRPr sz="60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F9118E41-BC53-4779-8CEA-E5975BDBF98B}"/>
              </a:ext>
            </a:extLst>
          </p:cNvPr>
          <p:cNvSpPr>
            <a:spLocks noGrp="1"/>
          </p:cNvSpPr>
          <p:nvPr>
            <p:ph type="body" idx="1"/>
          </p:nvPr>
        </p:nvSpPr>
        <p:spPr>
          <a:xfrm>
            <a:off x="45720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5EE7E1-4DB3-42BB-BF06-F9C2181F7F49}"/>
              </a:ext>
            </a:extLst>
          </p:cNvPr>
          <p:cNvSpPr>
            <a:spLocks noGrp="1"/>
          </p:cNvSpPr>
          <p:nvPr>
            <p:ph type="dt" sz="half" idx="10"/>
          </p:nvPr>
        </p:nvSpPr>
        <p:spPr/>
        <p:txBody>
          <a:bodyPr/>
          <a:lstStyle>
            <a:lvl1pPr>
              <a:defRPr>
                <a:solidFill>
                  <a:schemeClr val="bg1"/>
                </a:solidFill>
              </a:defRPr>
            </a:lvl1pPr>
          </a:lstStyle>
          <a:p>
            <a:fld id="{B238E4D9-1825-4C70-8065-3C8C269DA883}" type="datetimeFigureOut">
              <a:rPr lang="en-US" smtClean="0"/>
              <a:pPr/>
              <a:t>6/20/22</a:t>
            </a:fld>
            <a:endParaRPr lang="en-US" dirty="0"/>
          </a:p>
        </p:txBody>
      </p:sp>
      <p:sp>
        <p:nvSpPr>
          <p:cNvPr id="6" name="Slide Number Placeholder 5">
            <a:extLst>
              <a:ext uri="{FF2B5EF4-FFF2-40B4-BE49-F238E27FC236}">
                <a16:creationId xmlns:a16="http://schemas.microsoft.com/office/drawing/2014/main" id="{C5ABE17D-FFB8-4375-95FC-79A81131320B}"/>
              </a:ext>
            </a:extLst>
          </p:cNvPr>
          <p:cNvSpPr>
            <a:spLocks noGrp="1"/>
          </p:cNvSpPr>
          <p:nvPr>
            <p:ph type="sldNum" sz="quarter" idx="12"/>
          </p:nvPr>
        </p:nvSpPr>
        <p:spPr/>
        <p:txBody>
          <a:bodyPr/>
          <a:lstStyle>
            <a:lvl1pPr>
              <a:defRPr>
                <a:solidFill>
                  <a:schemeClr val="bg1"/>
                </a:solidFill>
              </a:defRPr>
            </a:lvl1pPr>
          </a:lstStyle>
          <a:p>
            <a:fld id="{F00CEAA7-C373-4FC1-9585-68C8168EF8E9}" type="slidenum">
              <a:rPr lang="en-US" smtClean="0"/>
              <a:pPr/>
              <a:t>‹#›</a:t>
            </a:fld>
            <a:endParaRPr lang="en-US" dirty="0"/>
          </a:p>
        </p:txBody>
      </p:sp>
      <p:sp>
        <p:nvSpPr>
          <p:cNvPr id="10" name="Rectangle 9">
            <a:extLst>
              <a:ext uri="{FF2B5EF4-FFF2-40B4-BE49-F238E27FC236}">
                <a16:creationId xmlns:a16="http://schemas.microsoft.com/office/drawing/2014/main" id="{D1C05A4E-5B00-8243-A831-279F1741DFFB}"/>
              </a:ext>
            </a:extLst>
          </p:cNvPr>
          <p:cNvSpPr/>
          <p:nvPr userDrawn="1"/>
        </p:nvSpPr>
        <p:spPr>
          <a:xfrm>
            <a:off x="9843247" y="6089650"/>
            <a:ext cx="2126630" cy="7683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Text&#10;&#10;Description automatically generated">
            <a:extLst>
              <a:ext uri="{FF2B5EF4-FFF2-40B4-BE49-F238E27FC236}">
                <a16:creationId xmlns:a16="http://schemas.microsoft.com/office/drawing/2014/main" id="{8FAE6945-C98F-D043-9487-91BBAD1B9B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2139" y="5990911"/>
            <a:ext cx="2607738" cy="965829"/>
          </a:xfrm>
          <a:prstGeom prst="rect">
            <a:avLst/>
          </a:prstGeom>
        </p:spPr>
      </p:pic>
    </p:spTree>
    <p:extLst>
      <p:ext uri="{BB962C8B-B14F-4D97-AF65-F5344CB8AC3E}">
        <p14:creationId xmlns:p14="http://schemas.microsoft.com/office/powerpoint/2010/main" val="1925961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B">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96F05A-B595-441E-BB69-F94DAEA9D739}"/>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7" name="Slide Number Placeholder 6">
            <a:extLst>
              <a:ext uri="{FF2B5EF4-FFF2-40B4-BE49-F238E27FC236}">
                <a16:creationId xmlns:a16="http://schemas.microsoft.com/office/drawing/2014/main" id="{56DBFCCF-7553-4A9E-BF91-DCD3CCEBFD08}"/>
              </a:ext>
            </a:extLst>
          </p:cNvPr>
          <p:cNvSpPr>
            <a:spLocks noGrp="1"/>
          </p:cNvSpPr>
          <p:nvPr>
            <p:ph type="sldNum" sz="quarter" idx="12"/>
          </p:nvPr>
        </p:nvSpPr>
        <p:spPr/>
        <p:txBody>
          <a:bodyPr/>
          <a:lstStyle/>
          <a:p>
            <a:fld id="{F00CEAA7-C373-4FC1-9585-68C8168EF8E9}" type="slidenum">
              <a:rPr lang="en-US" smtClean="0"/>
              <a:t>‹#›</a:t>
            </a:fld>
            <a:endParaRPr lang="en-US" dirty="0"/>
          </a:p>
        </p:txBody>
      </p:sp>
    </p:spTree>
    <p:extLst>
      <p:ext uri="{BB962C8B-B14F-4D97-AF65-F5344CB8AC3E}">
        <p14:creationId xmlns:p14="http://schemas.microsoft.com/office/powerpoint/2010/main" val="2723116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plain e.g. for large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738C-FFA1-4C08-8AA9-ABA2001BA75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6EFD6126-8E38-454F-9627-3627153BB4F4}"/>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5" name="Slide Number Placeholder 4">
            <a:extLst>
              <a:ext uri="{FF2B5EF4-FFF2-40B4-BE49-F238E27FC236}">
                <a16:creationId xmlns:a16="http://schemas.microsoft.com/office/drawing/2014/main" id="{0E27F8BF-3DFF-4E74-B153-D1B752189C3C}"/>
              </a:ext>
            </a:extLst>
          </p:cNvPr>
          <p:cNvSpPr>
            <a:spLocks noGrp="1"/>
          </p:cNvSpPr>
          <p:nvPr>
            <p:ph type="sldNum" sz="quarter" idx="12"/>
          </p:nvPr>
        </p:nvSpPr>
        <p:spPr/>
        <p:txBody>
          <a:bodyPr/>
          <a:lstStyle/>
          <a:p>
            <a:fld id="{F00CEAA7-C373-4FC1-9585-68C8168EF8E9}" type="slidenum">
              <a:rPr lang="en-US" smtClean="0"/>
              <a:t>‹#›</a:t>
            </a:fld>
            <a:endParaRPr lang="en-US" dirty="0"/>
          </a:p>
        </p:txBody>
      </p:sp>
    </p:spTree>
    <p:extLst>
      <p:ext uri="{BB962C8B-B14F-4D97-AF65-F5344CB8AC3E}">
        <p14:creationId xmlns:p14="http://schemas.microsoft.com/office/powerpoint/2010/main" val="2337226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27D8-D80C-0B47-AE6A-1F8D293892A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A9D496B-7651-6D45-A8C9-086F267A83DB}"/>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4" name="Slide Number Placeholder 3">
            <a:extLst>
              <a:ext uri="{FF2B5EF4-FFF2-40B4-BE49-F238E27FC236}">
                <a16:creationId xmlns:a16="http://schemas.microsoft.com/office/drawing/2014/main" id="{90D2A850-06E1-0449-B04B-7438B5197BE5}"/>
              </a:ext>
            </a:extLst>
          </p:cNvPr>
          <p:cNvSpPr>
            <a:spLocks noGrp="1"/>
          </p:cNvSpPr>
          <p:nvPr>
            <p:ph type="sldNum" sz="quarter" idx="11"/>
          </p:nvPr>
        </p:nvSpPr>
        <p:spPr/>
        <p:txBody>
          <a:bodyPr/>
          <a:lstStyle/>
          <a:p>
            <a:pPr algn="ctr"/>
            <a:fld id="{F00CEAA7-C373-4FC1-9585-68C8168EF8E9}" type="slidenum">
              <a:rPr lang="en-US" smtClean="0"/>
              <a:pPr algn="ctr"/>
              <a:t>‹#›</a:t>
            </a:fld>
            <a:endParaRPr lang="en-US" dirty="0"/>
          </a:p>
        </p:txBody>
      </p:sp>
      <p:sp>
        <p:nvSpPr>
          <p:cNvPr id="5" name="Rectangle 4">
            <a:extLst>
              <a:ext uri="{FF2B5EF4-FFF2-40B4-BE49-F238E27FC236}">
                <a16:creationId xmlns:a16="http://schemas.microsoft.com/office/drawing/2014/main" id="{C05BBB88-6597-2D4A-9A85-499B68A4A033}"/>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AEE2FDC1-98A7-F342-9894-D9A6473C307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7" name="Content Placeholder 2">
            <a:extLst>
              <a:ext uri="{FF2B5EF4-FFF2-40B4-BE49-F238E27FC236}">
                <a16:creationId xmlns:a16="http://schemas.microsoft.com/office/drawing/2014/main" id="{FC275F08-D196-F24F-8E7B-493C2CDBE8E8}"/>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7FF17B25-9457-E24C-B01B-9C127FE98A1C}"/>
              </a:ext>
            </a:extLst>
          </p:cNvPr>
          <p:cNvSpPr txBox="1">
            <a:spLocks/>
          </p:cNvSpPr>
          <p:nvPr userDrawn="1"/>
        </p:nvSpPr>
        <p:spPr>
          <a:xfrm>
            <a:off x="457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38E4D9-1825-4C70-8065-3C8C269DA883}" type="datetimeFigureOut">
              <a:rPr lang="en-US" smtClean="0"/>
              <a:pPr/>
              <a:t>6/20/22</a:t>
            </a:fld>
            <a:endParaRPr lang="en-US" dirty="0"/>
          </a:p>
        </p:txBody>
      </p:sp>
      <p:sp>
        <p:nvSpPr>
          <p:cNvPr id="9" name="Title 1">
            <a:extLst>
              <a:ext uri="{FF2B5EF4-FFF2-40B4-BE49-F238E27FC236}">
                <a16:creationId xmlns:a16="http://schemas.microsoft.com/office/drawing/2014/main" id="{44BCA3D7-85C3-284B-9404-357B839460AE}"/>
              </a:ext>
            </a:extLst>
          </p:cNvPr>
          <p:cNvSpPr txBox="1">
            <a:spLocks/>
          </p:cNvSpPr>
          <p:nvPr userDrawn="1"/>
        </p:nvSpPr>
        <p:spPr>
          <a:xfrm>
            <a:off x="457200" y="545148"/>
            <a:ext cx="2980267" cy="211338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endParaRPr lang="en-US" dirty="0"/>
          </a:p>
        </p:txBody>
      </p:sp>
      <p:sp>
        <p:nvSpPr>
          <p:cNvPr id="10" name="Slide Number Placeholder 5">
            <a:extLst>
              <a:ext uri="{FF2B5EF4-FFF2-40B4-BE49-F238E27FC236}">
                <a16:creationId xmlns:a16="http://schemas.microsoft.com/office/drawing/2014/main" id="{EB5360E0-D48A-A048-B4A0-E28EC8DD31AA}"/>
              </a:ext>
            </a:extLst>
          </p:cNvPr>
          <p:cNvSpPr txBox="1">
            <a:spLocks/>
          </p:cNvSpPr>
          <p:nvPr userDrawn="1"/>
        </p:nvSpPr>
        <p:spPr>
          <a:xfrm>
            <a:off x="4724399" y="63563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0CEAA7-C373-4FC1-9585-68C8168EF8E9}" type="slidenum">
              <a:rPr lang="en-US" smtClean="0"/>
              <a:pPr/>
              <a:t>‹#›</a:t>
            </a:fld>
            <a:endParaRPr lang="en-US" dirty="0"/>
          </a:p>
        </p:txBody>
      </p:sp>
      <p:pic>
        <p:nvPicPr>
          <p:cNvPr id="11" name="Picture 10" descr="Text, logo&#10;&#10;Description automatically generated with medium confidence">
            <a:extLst>
              <a:ext uri="{FF2B5EF4-FFF2-40B4-BE49-F238E27FC236}">
                <a16:creationId xmlns:a16="http://schemas.microsoft.com/office/drawing/2014/main" id="{02659B6C-2AB1-4745-9058-C27AEC80589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
        <p:nvSpPr>
          <p:cNvPr id="13" name="Title 1">
            <a:extLst>
              <a:ext uri="{FF2B5EF4-FFF2-40B4-BE49-F238E27FC236}">
                <a16:creationId xmlns:a16="http://schemas.microsoft.com/office/drawing/2014/main" id="{8DAA69AD-822B-A542-8767-6051A6E33D6C}"/>
              </a:ext>
            </a:extLst>
          </p:cNvPr>
          <p:cNvSpPr txBox="1">
            <a:spLocks/>
          </p:cNvSpPr>
          <p:nvPr userDrawn="1"/>
        </p:nvSpPr>
        <p:spPr>
          <a:xfrm>
            <a:off x="609600" y="697548"/>
            <a:ext cx="2980267" cy="211338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738248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beginning/highlights with image">
    <p:spTree>
      <p:nvGrpSpPr>
        <p:cNvPr id="1" name=""/>
        <p:cNvGrpSpPr/>
        <p:nvPr/>
      </p:nvGrpSpPr>
      <p:grpSpPr>
        <a:xfrm>
          <a:off x="0" y="0"/>
          <a:ext cx="0" cy="0"/>
          <a:chOff x="0" y="0"/>
          <a:chExt cx="0" cy="0"/>
        </a:xfrm>
      </p:grpSpPr>
      <p:pic>
        <p:nvPicPr>
          <p:cNvPr id="17" name="Picture Placeholder 5" descr="A doctor holding a stethoscope&#10;&#10;Description automatically generated with low confidence">
            <a:extLst>
              <a:ext uri="{FF2B5EF4-FFF2-40B4-BE49-F238E27FC236}">
                <a16:creationId xmlns:a16="http://schemas.microsoft.com/office/drawing/2014/main" id="{7ACA7B4F-0173-DF4F-90D9-681C08BFD3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3459" t="-841" r="24301"/>
          <a:stretch/>
        </p:blipFill>
        <p:spPr>
          <a:xfrm>
            <a:off x="6892129" y="-117475"/>
            <a:ext cx="5316537" cy="6975475"/>
          </a:xfrm>
          <a:prstGeom prst="rect">
            <a:avLst/>
          </a:prstGeom>
        </p:spPr>
      </p:pic>
      <p:grpSp>
        <p:nvGrpSpPr>
          <p:cNvPr id="2" name="Group 1">
            <a:extLst>
              <a:ext uri="{FF2B5EF4-FFF2-40B4-BE49-F238E27FC236}">
                <a16:creationId xmlns:a16="http://schemas.microsoft.com/office/drawing/2014/main" id="{39E2C4F8-D0E0-5B41-A952-AEBA633D259A}"/>
              </a:ext>
            </a:extLst>
          </p:cNvPr>
          <p:cNvGrpSpPr/>
          <p:nvPr userDrawn="1"/>
        </p:nvGrpSpPr>
        <p:grpSpPr>
          <a:xfrm>
            <a:off x="-1229360" y="-59267"/>
            <a:ext cx="9313332" cy="6917267"/>
            <a:chOff x="-1219200" y="-59268"/>
            <a:chExt cx="9313332" cy="6917267"/>
          </a:xfrm>
          <a:solidFill>
            <a:schemeClr val="tx2"/>
          </a:solidFill>
        </p:grpSpPr>
        <p:pic>
          <p:nvPicPr>
            <p:cNvPr id="18" name="Graphic 17">
              <a:extLst>
                <a:ext uri="{FF2B5EF4-FFF2-40B4-BE49-F238E27FC236}">
                  <a16:creationId xmlns:a16="http://schemas.microsoft.com/office/drawing/2014/main" id="{67AE39BB-9B78-AD42-ACDD-C8DB982BC9A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0" y="-59268"/>
              <a:ext cx="8094132" cy="6917267"/>
            </a:xfrm>
            <a:prstGeom prst="rect">
              <a:avLst/>
            </a:prstGeom>
          </p:spPr>
        </p:pic>
        <p:pic>
          <p:nvPicPr>
            <p:cNvPr id="9" name="Graphic 8">
              <a:extLst>
                <a:ext uri="{FF2B5EF4-FFF2-40B4-BE49-F238E27FC236}">
                  <a16:creationId xmlns:a16="http://schemas.microsoft.com/office/drawing/2014/main" id="{2684F864-9195-D74F-A8FA-73F63D8C1A4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1219200" y="-59268"/>
              <a:ext cx="8094132" cy="6917267"/>
            </a:xfrm>
            <a:prstGeom prst="rect">
              <a:avLst/>
            </a:prstGeom>
          </p:spPr>
        </p:pic>
      </p:grpSp>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10" name="Title 1">
            <a:extLst>
              <a:ext uri="{FF2B5EF4-FFF2-40B4-BE49-F238E27FC236}">
                <a16:creationId xmlns:a16="http://schemas.microsoft.com/office/drawing/2014/main" id="{2D30BC78-5328-5345-B7E2-49AE29174B54}"/>
              </a:ext>
            </a:extLst>
          </p:cNvPr>
          <p:cNvSpPr>
            <a:spLocks noGrp="1"/>
          </p:cNvSpPr>
          <p:nvPr>
            <p:ph type="title"/>
          </p:nvPr>
        </p:nvSpPr>
        <p:spPr>
          <a:xfrm>
            <a:off x="457200" y="545148"/>
            <a:ext cx="6993467" cy="1283652"/>
          </a:xfrm>
        </p:spPr>
        <p:txBody>
          <a:bodyPr anchor="t" anchorCtr="0"/>
          <a:lstStyle>
            <a:lvl1pPr>
              <a:defRPr b="1">
                <a:solidFill>
                  <a:schemeClr val="accent1"/>
                </a:solidFill>
              </a:defRPr>
            </a:lvl1pPr>
          </a:lstStyle>
          <a:p>
            <a:r>
              <a:rPr lang="en-US"/>
              <a:t>Click to edit Master title style</a:t>
            </a:r>
          </a:p>
        </p:txBody>
      </p:sp>
      <p:pic>
        <p:nvPicPr>
          <p:cNvPr id="12" name="Picture 11" descr="Text&#10;&#10;Description automatically generated">
            <a:extLst>
              <a:ext uri="{FF2B5EF4-FFF2-40B4-BE49-F238E27FC236}">
                <a16:creationId xmlns:a16="http://schemas.microsoft.com/office/drawing/2014/main" id="{8EF7FF56-0DDA-5640-A0E5-D35A5CB5149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0397" y="6009960"/>
            <a:ext cx="2607734" cy="965828"/>
          </a:xfrm>
          <a:prstGeom prst="rect">
            <a:avLst/>
          </a:prstGeom>
        </p:spPr>
      </p:pic>
      <p:sp>
        <p:nvSpPr>
          <p:cNvPr id="16" name="Text Placeholder 21">
            <a:extLst>
              <a:ext uri="{FF2B5EF4-FFF2-40B4-BE49-F238E27FC236}">
                <a16:creationId xmlns:a16="http://schemas.microsoft.com/office/drawing/2014/main" id="{1C3AAFED-0044-A743-A1B2-9BC6ED740ACD}"/>
              </a:ext>
            </a:extLst>
          </p:cNvPr>
          <p:cNvSpPr>
            <a:spLocks noGrp="1"/>
          </p:cNvSpPr>
          <p:nvPr>
            <p:ph type="body" sz="quarter" idx="14"/>
          </p:nvPr>
        </p:nvSpPr>
        <p:spPr>
          <a:xfrm>
            <a:off x="457200" y="1995487"/>
            <a:ext cx="3106738" cy="2097087"/>
          </a:xfrm>
        </p:spPr>
        <p:txBody>
          <a:bodyPr/>
          <a:lstStyle>
            <a:lvl1pPr marL="12700" indent="0">
              <a:buFontTx/>
              <a:buNone/>
              <a:tabLst/>
              <a:defRPr>
                <a:solidFill>
                  <a:schemeClr val="bg1"/>
                </a:solidFill>
              </a:defRPr>
            </a:lvl1pPr>
            <a:lvl2pPr marL="12700" indent="0">
              <a:buFontTx/>
              <a:buNone/>
              <a:tabLst/>
              <a:defRPr>
                <a:solidFill>
                  <a:schemeClr val="bg1"/>
                </a:solidFill>
              </a:defRPr>
            </a:lvl2pPr>
            <a:lvl3pPr marL="12700" indent="0">
              <a:buFontTx/>
              <a:buNone/>
              <a:tabLst/>
              <a:defRPr>
                <a:solidFill>
                  <a:schemeClr val="bg1"/>
                </a:solidFill>
              </a:defRPr>
            </a:lvl3pPr>
            <a:lvl4pPr marL="12700" indent="0">
              <a:buFontTx/>
              <a:buNone/>
              <a:tabLst/>
              <a:defRPr>
                <a:solidFill>
                  <a:schemeClr val="bg1"/>
                </a:solidFill>
              </a:defRPr>
            </a:lvl4pPr>
            <a:lvl5pPr marL="12700" indent="0">
              <a:buFontTx/>
              <a:buNone/>
              <a:tabLst/>
              <a:defRPr>
                <a:solidFill>
                  <a:schemeClr val="bg1"/>
                </a:solidFill>
              </a:defRPr>
            </a:lvl5pPr>
          </a:lstStyle>
          <a:p>
            <a:pPr lvl="0"/>
            <a:r>
              <a:rPr lang="en-US"/>
              <a:t>Click to edit Master text styles</a:t>
            </a:r>
          </a:p>
        </p:txBody>
      </p:sp>
      <p:sp>
        <p:nvSpPr>
          <p:cNvPr id="19" name="Slide Number Placeholder 5">
            <a:extLst>
              <a:ext uri="{FF2B5EF4-FFF2-40B4-BE49-F238E27FC236}">
                <a16:creationId xmlns:a16="http://schemas.microsoft.com/office/drawing/2014/main" id="{0537882D-26F0-454A-A8A7-5F4327B309B3}"/>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spTree>
    <p:extLst>
      <p:ext uri="{BB962C8B-B14F-4D97-AF65-F5344CB8AC3E}">
        <p14:creationId xmlns:p14="http://schemas.microsoft.com/office/powerpoint/2010/main" val="406683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t>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19462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start / highlight with image">
    <p:spTree>
      <p:nvGrpSpPr>
        <p:cNvPr id="1" name=""/>
        <p:cNvGrpSpPr/>
        <p:nvPr/>
      </p:nvGrpSpPr>
      <p:grpSpPr>
        <a:xfrm>
          <a:off x="0" y="0"/>
          <a:ext cx="0" cy="0"/>
          <a:chOff x="0" y="0"/>
          <a:chExt cx="0" cy="0"/>
        </a:xfrm>
      </p:grpSpPr>
      <p:pic>
        <p:nvPicPr>
          <p:cNvPr id="7" name="Picture 6" descr="A picture containing person, child, swimming&#10;&#10;Description automatically generated">
            <a:extLst>
              <a:ext uri="{FF2B5EF4-FFF2-40B4-BE49-F238E27FC236}">
                <a16:creationId xmlns:a16="http://schemas.microsoft.com/office/drawing/2014/main" id="{3504AD81-C9A1-404E-BA8E-E2EE34C0AD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25" t="1853" r="45642" b="1647"/>
          <a:stretch/>
        </p:blipFill>
        <p:spPr>
          <a:xfrm>
            <a:off x="6637867" y="-44450"/>
            <a:ext cx="5554133" cy="6902450"/>
          </a:xfrm>
          <a:prstGeom prst="rect">
            <a:avLst/>
          </a:prstGeom>
        </p:spPr>
      </p:pic>
      <p:grpSp>
        <p:nvGrpSpPr>
          <p:cNvPr id="2" name="Group 1">
            <a:extLst>
              <a:ext uri="{FF2B5EF4-FFF2-40B4-BE49-F238E27FC236}">
                <a16:creationId xmlns:a16="http://schemas.microsoft.com/office/drawing/2014/main" id="{39E2C4F8-D0E0-5B41-A952-AEBA633D259A}"/>
              </a:ext>
            </a:extLst>
          </p:cNvPr>
          <p:cNvGrpSpPr/>
          <p:nvPr userDrawn="1"/>
        </p:nvGrpSpPr>
        <p:grpSpPr>
          <a:xfrm>
            <a:off x="-1225550" y="-59267"/>
            <a:ext cx="9313332" cy="6917267"/>
            <a:chOff x="-1219200" y="-59268"/>
            <a:chExt cx="9313332" cy="6917267"/>
          </a:xfrm>
          <a:solidFill>
            <a:schemeClr val="tx2"/>
          </a:solidFill>
        </p:grpSpPr>
        <p:pic>
          <p:nvPicPr>
            <p:cNvPr id="18" name="Graphic 17">
              <a:extLst>
                <a:ext uri="{FF2B5EF4-FFF2-40B4-BE49-F238E27FC236}">
                  <a16:creationId xmlns:a16="http://schemas.microsoft.com/office/drawing/2014/main" id="{67AE39BB-9B78-AD42-ACDD-C8DB982BC9A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0" y="-59268"/>
              <a:ext cx="8094132" cy="6917267"/>
            </a:xfrm>
            <a:prstGeom prst="rect">
              <a:avLst/>
            </a:prstGeom>
          </p:spPr>
        </p:pic>
        <p:pic>
          <p:nvPicPr>
            <p:cNvPr id="9" name="Graphic 8">
              <a:extLst>
                <a:ext uri="{FF2B5EF4-FFF2-40B4-BE49-F238E27FC236}">
                  <a16:creationId xmlns:a16="http://schemas.microsoft.com/office/drawing/2014/main" id="{2684F864-9195-D74F-A8FA-73F63D8C1A4B}"/>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7014"/>
            <a:stretch/>
          </p:blipFill>
          <p:spPr>
            <a:xfrm>
              <a:off x="-1219200" y="-59268"/>
              <a:ext cx="8094132" cy="6917267"/>
            </a:xfrm>
            <a:prstGeom prst="rect">
              <a:avLst/>
            </a:prstGeom>
          </p:spPr>
        </p:pic>
      </p:grpSp>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lvl1pPr>
              <a:defRPr>
                <a:solidFill>
                  <a:schemeClr val="accent1"/>
                </a:solidFill>
              </a:defRPr>
            </a:lvl1pPr>
          </a:lstStyle>
          <a:p>
            <a:fld id="{B238E4D9-1825-4C70-8065-3C8C269DA883}" type="datetimeFigureOut">
              <a:rPr lang="en-US" smtClean="0"/>
              <a:pPr/>
              <a:t>6/20/22</a:t>
            </a:fld>
            <a:endParaRPr lang="en-US" dirty="0">
              <a:solidFill>
                <a:schemeClr val="accent1"/>
              </a:solidFill>
            </a:endParaRPr>
          </a:p>
        </p:txBody>
      </p:sp>
      <p:pic>
        <p:nvPicPr>
          <p:cNvPr id="16" name="Picture 15" descr="Text&#10;&#10;Description automatically generated">
            <a:extLst>
              <a:ext uri="{FF2B5EF4-FFF2-40B4-BE49-F238E27FC236}">
                <a16:creationId xmlns:a16="http://schemas.microsoft.com/office/drawing/2014/main" id="{B024F942-2ACB-0A40-B8FA-315B38A96C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0397" y="6009960"/>
            <a:ext cx="2607734" cy="965828"/>
          </a:xfrm>
          <a:prstGeom prst="rect">
            <a:avLst/>
          </a:prstGeom>
        </p:spPr>
      </p:pic>
      <p:sp>
        <p:nvSpPr>
          <p:cNvPr id="10" name="Title 1">
            <a:extLst>
              <a:ext uri="{FF2B5EF4-FFF2-40B4-BE49-F238E27FC236}">
                <a16:creationId xmlns:a16="http://schemas.microsoft.com/office/drawing/2014/main" id="{641D368A-4DEF-AA41-9FB5-4848A4AD6FDB}"/>
              </a:ext>
            </a:extLst>
          </p:cNvPr>
          <p:cNvSpPr>
            <a:spLocks noGrp="1"/>
          </p:cNvSpPr>
          <p:nvPr>
            <p:ph type="title"/>
          </p:nvPr>
        </p:nvSpPr>
        <p:spPr>
          <a:xfrm>
            <a:off x="457200" y="545148"/>
            <a:ext cx="6993467" cy="1283652"/>
          </a:xfrm>
        </p:spPr>
        <p:txBody>
          <a:bodyPr anchor="t" anchorCtr="0"/>
          <a:lstStyle>
            <a:lvl1pPr>
              <a:defRPr b="1">
                <a:solidFill>
                  <a:schemeClr val="accent1"/>
                </a:solidFill>
              </a:defRPr>
            </a:lvl1pPr>
          </a:lstStyle>
          <a:p>
            <a:r>
              <a:rPr lang="en-US"/>
              <a:t>Click to edit Master title style</a:t>
            </a:r>
          </a:p>
        </p:txBody>
      </p:sp>
      <p:sp>
        <p:nvSpPr>
          <p:cNvPr id="11" name="Text Placeholder 21">
            <a:extLst>
              <a:ext uri="{FF2B5EF4-FFF2-40B4-BE49-F238E27FC236}">
                <a16:creationId xmlns:a16="http://schemas.microsoft.com/office/drawing/2014/main" id="{B4CBCA09-28ED-4746-A122-167B82BDABD4}"/>
              </a:ext>
            </a:extLst>
          </p:cNvPr>
          <p:cNvSpPr>
            <a:spLocks noGrp="1"/>
          </p:cNvSpPr>
          <p:nvPr>
            <p:ph type="body" sz="quarter" idx="14"/>
          </p:nvPr>
        </p:nvSpPr>
        <p:spPr>
          <a:xfrm>
            <a:off x="457200" y="1995487"/>
            <a:ext cx="3106738" cy="2097087"/>
          </a:xfrm>
        </p:spPr>
        <p:txBody>
          <a:bodyPr/>
          <a:lstStyle>
            <a:lvl1pPr marL="12700" indent="0">
              <a:buFontTx/>
              <a:buNone/>
              <a:tabLst/>
              <a:defRPr>
                <a:solidFill>
                  <a:schemeClr val="bg1"/>
                </a:solidFill>
              </a:defRPr>
            </a:lvl1pPr>
            <a:lvl2pPr marL="12700" indent="0">
              <a:buFontTx/>
              <a:buNone/>
              <a:tabLst/>
              <a:defRPr>
                <a:solidFill>
                  <a:schemeClr val="bg1"/>
                </a:solidFill>
              </a:defRPr>
            </a:lvl2pPr>
            <a:lvl3pPr marL="12700" indent="0">
              <a:buFontTx/>
              <a:buNone/>
              <a:tabLst/>
              <a:defRPr>
                <a:solidFill>
                  <a:schemeClr val="bg1"/>
                </a:solidFill>
              </a:defRPr>
            </a:lvl3pPr>
            <a:lvl4pPr marL="12700" indent="0">
              <a:buFontTx/>
              <a:buNone/>
              <a:tabLst/>
              <a:defRPr>
                <a:solidFill>
                  <a:schemeClr val="bg1"/>
                </a:solidFill>
              </a:defRPr>
            </a:lvl4pPr>
            <a:lvl5pPr marL="12700" indent="0">
              <a:buFontTx/>
              <a:buNone/>
              <a:tabLst/>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266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idebar/section content l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0A2F26-F3B2-A147-90AD-00B93FDE2111}"/>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D086F2EC-704C-834B-822A-21E5A5364F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04D441B1-681E-3F42-B407-F32E225191FC}"/>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4" name="Title 1">
            <a:extLst>
              <a:ext uri="{FF2B5EF4-FFF2-40B4-BE49-F238E27FC236}">
                <a16:creationId xmlns:a16="http://schemas.microsoft.com/office/drawing/2014/main" id="{0733D212-592D-B44B-8F48-7154D14F1F20}"/>
              </a:ext>
            </a:extLst>
          </p:cNvPr>
          <p:cNvSpPr>
            <a:spLocks noGrp="1"/>
          </p:cNvSpPr>
          <p:nvPr>
            <p:ph type="title"/>
          </p:nvPr>
        </p:nvSpPr>
        <p:spPr>
          <a:xfrm>
            <a:off x="457200" y="545148"/>
            <a:ext cx="2980267" cy="2113386"/>
          </a:xfrm>
        </p:spPr>
        <p:txBody>
          <a:bodyPr anchor="t" anchorCtr="0"/>
          <a:lstStyle>
            <a:lvl1pPr>
              <a:defRPr b="1">
                <a:solidFill>
                  <a:schemeClr val="tx2"/>
                </a:solidFill>
              </a:defRPr>
            </a:lvl1pPr>
          </a:lstStyle>
          <a:p>
            <a:r>
              <a:rPr lang="en-US"/>
              <a:t>Click to edit Master title style</a:t>
            </a:r>
          </a:p>
        </p:txBody>
      </p:sp>
      <p:sp>
        <p:nvSpPr>
          <p:cNvPr id="15" name="Title 1">
            <a:extLst>
              <a:ext uri="{FF2B5EF4-FFF2-40B4-BE49-F238E27FC236}">
                <a16:creationId xmlns:a16="http://schemas.microsoft.com/office/drawing/2014/main" id="{242F0C9F-0A73-BF44-8075-7655CBF73095}"/>
              </a:ext>
            </a:extLst>
          </p:cNvPr>
          <p:cNvSpPr txBox="1">
            <a:spLocks/>
          </p:cNvSpPr>
          <p:nvPr userDrawn="1"/>
        </p:nvSpPr>
        <p:spPr>
          <a:xfrm>
            <a:off x="457200" y="3142774"/>
            <a:ext cx="2980267" cy="2113386"/>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r>
              <a:rPr lang="en-US" sz="2400" dirty="0">
                <a:solidFill>
                  <a:schemeClr val="bg1"/>
                </a:solidFill>
              </a:rPr>
              <a:t>Click to edit Master title style</a:t>
            </a:r>
          </a:p>
        </p:txBody>
      </p:sp>
      <p:sp>
        <p:nvSpPr>
          <p:cNvPr id="17" name="Slide Number Placeholder 5">
            <a:extLst>
              <a:ext uri="{FF2B5EF4-FFF2-40B4-BE49-F238E27FC236}">
                <a16:creationId xmlns:a16="http://schemas.microsoft.com/office/drawing/2014/main" id="{AE132C91-E637-1448-9D02-13958D540932}"/>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7CA35333-2524-0E48-B365-5B20F78CF8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3140885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idebar/content within section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557232-F469-424C-B9F3-0264F24A2E6B}"/>
              </a:ext>
            </a:extLst>
          </p:cNvPr>
          <p:cNvSpPr/>
          <p:nvPr userDrawn="1"/>
        </p:nvSpPr>
        <p:spPr>
          <a:xfrm>
            <a:off x="2834640" y="-59268"/>
            <a:ext cx="9357360" cy="69172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AC904D36-928C-A845-AA51-D34382FD49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3329"/>
          <a:stretch/>
        </p:blipFill>
        <p:spPr>
          <a:xfrm>
            <a:off x="0" y="-59268"/>
            <a:ext cx="3920066" cy="6917267"/>
          </a:xfrm>
          <a:prstGeom prst="rect">
            <a:avLst/>
          </a:prstGeom>
        </p:spPr>
      </p:pic>
      <p:sp>
        <p:nvSpPr>
          <p:cNvPr id="3" name="Content Placeholder 2">
            <a:extLst>
              <a:ext uri="{FF2B5EF4-FFF2-40B4-BE49-F238E27FC236}">
                <a16:creationId xmlns:a16="http://schemas.microsoft.com/office/drawing/2014/main" id="{DEA6C651-1127-469D-AE89-F2D61EDA5B6C}"/>
              </a:ext>
            </a:extLst>
          </p:cNvPr>
          <p:cNvSpPr>
            <a:spLocks noGrp="1"/>
          </p:cNvSpPr>
          <p:nvPr>
            <p:ph idx="1"/>
          </p:nvPr>
        </p:nvSpPr>
        <p:spPr>
          <a:xfrm>
            <a:off x="4165599" y="572559"/>
            <a:ext cx="7569201" cy="5604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a:extLst>
              <a:ext uri="{FF2B5EF4-FFF2-40B4-BE49-F238E27FC236}">
                <a16:creationId xmlns:a16="http://schemas.microsoft.com/office/drawing/2014/main" id="{B19AA2DA-887B-EB43-9AFF-0C0FA137A6E9}"/>
              </a:ext>
            </a:extLst>
          </p:cNvPr>
          <p:cNvSpPr>
            <a:spLocks noGrp="1"/>
          </p:cNvSpPr>
          <p:nvPr>
            <p:ph type="dt" sz="half" idx="10"/>
          </p:nvPr>
        </p:nvSpPr>
        <p:spPr>
          <a:xfrm>
            <a:off x="457200" y="6356350"/>
            <a:ext cx="2743200" cy="365125"/>
          </a:xfrm>
        </p:spPr>
        <p:txBody>
          <a:bodyPr/>
          <a:lstStyle/>
          <a:p>
            <a:fld id="{B238E4D9-1825-4C70-8065-3C8C269DA883}" type="datetimeFigureOut">
              <a:rPr lang="en-US" smtClean="0"/>
              <a:t>6/20/22</a:t>
            </a:fld>
            <a:endParaRPr lang="en-US" dirty="0"/>
          </a:p>
        </p:txBody>
      </p:sp>
      <p:sp>
        <p:nvSpPr>
          <p:cNvPr id="18" name="Title 1">
            <a:extLst>
              <a:ext uri="{FF2B5EF4-FFF2-40B4-BE49-F238E27FC236}">
                <a16:creationId xmlns:a16="http://schemas.microsoft.com/office/drawing/2014/main" id="{72A4C705-6306-064F-A502-ACF0ECBB7E16}"/>
              </a:ext>
            </a:extLst>
          </p:cNvPr>
          <p:cNvSpPr>
            <a:spLocks noGrp="1"/>
          </p:cNvSpPr>
          <p:nvPr>
            <p:ph type="title"/>
          </p:nvPr>
        </p:nvSpPr>
        <p:spPr>
          <a:xfrm>
            <a:off x="457200" y="545148"/>
            <a:ext cx="2980267" cy="2113386"/>
          </a:xfrm>
        </p:spPr>
        <p:txBody>
          <a:bodyPr anchor="t" anchorCtr="0"/>
          <a:lstStyle>
            <a:lvl1pPr>
              <a:defRPr b="1">
                <a:solidFill>
                  <a:schemeClr val="accent1"/>
                </a:solidFill>
              </a:defRPr>
            </a:lvl1pPr>
          </a:lstStyle>
          <a:p>
            <a:r>
              <a:rPr lang="en-US"/>
              <a:t>Click to edit Master title style</a:t>
            </a:r>
          </a:p>
        </p:txBody>
      </p:sp>
      <p:sp>
        <p:nvSpPr>
          <p:cNvPr id="22" name="Text Placeholder 21">
            <a:extLst>
              <a:ext uri="{FF2B5EF4-FFF2-40B4-BE49-F238E27FC236}">
                <a16:creationId xmlns:a16="http://schemas.microsoft.com/office/drawing/2014/main" id="{E989F241-6D08-DA42-AFED-3B389A32BD27}"/>
              </a:ext>
            </a:extLst>
          </p:cNvPr>
          <p:cNvSpPr>
            <a:spLocks noGrp="1"/>
          </p:cNvSpPr>
          <p:nvPr>
            <p:ph type="body" sz="quarter" idx="13"/>
          </p:nvPr>
        </p:nvSpPr>
        <p:spPr>
          <a:xfrm>
            <a:off x="457200" y="3150923"/>
            <a:ext cx="3106738" cy="2097087"/>
          </a:xfrm>
        </p:spPr>
        <p:txBody>
          <a:bodyPr/>
          <a:lstStyle>
            <a:lvl1pPr marL="12700" indent="0">
              <a:buFontTx/>
              <a:buNone/>
              <a:tabLst/>
              <a:defRPr>
                <a:solidFill>
                  <a:schemeClr val="bg1"/>
                </a:solidFill>
              </a:defRPr>
            </a:lvl1pPr>
            <a:lvl2pPr marL="12700" indent="0">
              <a:buFontTx/>
              <a:buNone/>
              <a:tabLst/>
              <a:defRPr>
                <a:solidFill>
                  <a:schemeClr val="bg1"/>
                </a:solidFill>
              </a:defRPr>
            </a:lvl2pPr>
            <a:lvl3pPr marL="12700" indent="0">
              <a:buFontTx/>
              <a:buNone/>
              <a:tabLst/>
              <a:defRPr>
                <a:solidFill>
                  <a:schemeClr val="bg1"/>
                </a:solidFill>
              </a:defRPr>
            </a:lvl3pPr>
            <a:lvl4pPr marL="12700" indent="0">
              <a:buFontTx/>
              <a:buNone/>
              <a:tabLst/>
              <a:defRPr>
                <a:solidFill>
                  <a:schemeClr val="bg1"/>
                </a:solidFill>
              </a:defRPr>
            </a:lvl4pPr>
            <a:lvl5pPr marL="12700" indent="0">
              <a:buFontTx/>
              <a:buNone/>
              <a:tabLst/>
              <a:defRPr>
                <a:solidFill>
                  <a:schemeClr val="bg1"/>
                </a:solidFill>
              </a:defRPr>
            </a:lvl5pPr>
          </a:lstStyle>
          <a:p>
            <a:pPr lvl="0"/>
            <a:r>
              <a:rPr lang="en-US"/>
              <a:t>Click to edit Master text styles</a:t>
            </a:r>
          </a:p>
        </p:txBody>
      </p:sp>
      <p:sp>
        <p:nvSpPr>
          <p:cNvPr id="23" name="Slide Number Placeholder 5">
            <a:extLst>
              <a:ext uri="{FF2B5EF4-FFF2-40B4-BE49-F238E27FC236}">
                <a16:creationId xmlns:a16="http://schemas.microsoft.com/office/drawing/2014/main" id="{92AA6307-E0CD-214C-8D6F-F0CB1A1DE4CC}"/>
              </a:ext>
            </a:extLst>
          </p:cNvPr>
          <p:cNvSpPr>
            <a:spLocks noGrp="1"/>
          </p:cNvSpPr>
          <p:nvPr>
            <p:ph type="sldNum" sz="quarter" idx="12"/>
          </p:nvPr>
        </p:nvSpPr>
        <p:spPr>
          <a:xfrm>
            <a:off x="4724399" y="6356350"/>
            <a:ext cx="2743200" cy="365125"/>
          </a:xfrm>
        </p:spPr>
        <p:txBody>
          <a:bodyPr/>
          <a:lstStyle>
            <a:lvl1pPr algn="ctr">
              <a:defRPr/>
            </a:lvl1pPr>
          </a:lstStyle>
          <a:p>
            <a:fld id="{F00CEAA7-C373-4FC1-9585-68C8168EF8E9}" type="slidenum">
              <a:rPr lang="en-US" smtClean="0"/>
              <a:pPr/>
              <a:t>‹#›</a:t>
            </a:fld>
            <a:endParaRPr lang="en-US" dirty="0"/>
          </a:p>
        </p:txBody>
      </p:sp>
      <p:pic>
        <p:nvPicPr>
          <p:cNvPr id="9" name="Picture 8" descr="Text, logo&#10;&#10;Description automatically generated with medium confidence">
            <a:extLst>
              <a:ext uri="{FF2B5EF4-FFF2-40B4-BE49-F238E27FC236}">
                <a16:creationId xmlns:a16="http://schemas.microsoft.com/office/drawing/2014/main" id="{E80D31A7-D5DE-8246-BC21-0158656A29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29001620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Within section with image">
    <p:spTree>
      <p:nvGrpSpPr>
        <p:cNvPr id="1" name=""/>
        <p:cNvGrpSpPr/>
        <p:nvPr/>
      </p:nvGrpSpPr>
      <p:grpSpPr>
        <a:xfrm>
          <a:off x="0" y="0"/>
          <a:ext cx="0" cy="0"/>
          <a:chOff x="0" y="0"/>
          <a:chExt cx="0" cy="0"/>
        </a:xfrm>
      </p:grpSpPr>
      <p:pic>
        <p:nvPicPr>
          <p:cNvPr id="15" name="Picture 14" descr="A picture containing text, person&#10;&#10;Description automatically generated">
            <a:extLst>
              <a:ext uri="{FF2B5EF4-FFF2-40B4-BE49-F238E27FC236}">
                <a16:creationId xmlns:a16="http://schemas.microsoft.com/office/drawing/2014/main" id="{5A9D2978-C2C2-6049-9116-23329CD01C1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0967"/>
          <a:stretch/>
        </p:blipFill>
        <p:spPr>
          <a:xfrm>
            <a:off x="3025077" y="0"/>
            <a:ext cx="9166923" cy="6858000"/>
          </a:xfrm>
          <a:prstGeom prst="rect">
            <a:avLst/>
          </a:prstGeom>
        </p:spPr>
      </p:pic>
      <p:pic>
        <p:nvPicPr>
          <p:cNvPr id="18" name="Graphic 17">
            <a:extLst>
              <a:ext uri="{FF2B5EF4-FFF2-40B4-BE49-F238E27FC236}">
                <a16:creationId xmlns:a16="http://schemas.microsoft.com/office/drawing/2014/main" id="{67AE39BB-9B78-AD42-ACDD-C8DB982BC9A5}"/>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2681"/>
          <a:stretch/>
        </p:blipFill>
        <p:spPr>
          <a:xfrm>
            <a:off x="0" y="-59268"/>
            <a:ext cx="4656665" cy="6917267"/>
          </a:xfrm>
          <a:prstGeom prst="rect">
            <a:avLst/>
          </a:prstGeom>
        </p:spPr>
      </p:pic>
      <p:sp>
        <p:nvSpPr>
          <p:cNvPr id="4" name="Date Placeholder 3">
            <a:extLst>
              <a:ext uri="{FF2B5EF4-FFF2-40B4-BE49-F238E27FC236}">
                <a16:creationId xmlns:a16="http://schemas.microsoft.com/office/drawing/2014/main" id="{5433F294-2F0D-45A2-B452-F4CB05874EED}"/>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3" name="Content Placeholder 2">
            <a:extLst>
              <a:ext uri="{FF2B5EF4-FFF2-40B4-BE49-F238E27FC236}">
                <a16:creationId xmlns:a16="http://schemas.microsoft.com/office/drawing/2014/main" id="{DEA6C651-1127-469D-AE89-F2D61EDA5B6C}"/>
              </a:ext>
            </a:extLst>
          </p:cNvPr>
          <p:cNvSpPr>
            <a:spLocks noGrp="1"/>
          </p:cNvSpPr>
          <p:nvPr>
            <p:ph idx="1" hasCustomPrompt="1"/>
          </p:nvPr>
        </p:nvSpPr>
        <p:spPr>
          <a:xfrm>
            <a:off x="457201" y="1270246"/>
            <a:ext cx="3962398" cy="5718208"/>
          </a:xfrm>
        </p:spPr>
        <p:txBody>
          <a:bodyPr/>
          <a:lstStyle>
            <a:lvl1pPr marL="15875" indent="-15875">
              <a:buFontTx/>
              <a:buNone/>
              <a:tabLst/>
              <a:defRPr b="1">
                <a:solidFill>
                  <a:schemeClr val="tx2"/>
                </a:solidFill>
              </a:defRPr>
            </a:lvl1pPr>
            <a:lvl2pPr marL="15875" indent="0">
              <a:buFontTx/>
              <a:buNone/>
              <a:tabLst/>
              <a:defRPr/>
            </a:lvl2pPr>
          </a:lstStyle>
          <a:p>
            <a:pPr lvl="0"/>
            <a:r>
              <a:rPr lang="en-US"/>
              <a:t>Click to edit Master </a:t>
            </a:r>
            <a:br>
              <a:rPr lang="en-US"/>
            </a:br>
            <a:r>
              <a:rPr lang="en-US"/>
              <a:t>text styles</a:t>
            </a:r>
          </a:p>
          <a:p>
            <a:pPr lvl="0"/>
            <a:endParaRPr lang="en-US"/>
          </a:p>
          <a:p>
            <a:pPr lvl="1"/>
            <a:r>
              <a:rPr lang="en-US"/>
              <a:t>Second level</a:t>
            </a:r>
          </a:p>
          <a:p>
            <a:pPr lvl="2"/>
            <a:r>
              <a:rPr lang="en-US"/>
              <a:t>Third level</a:t>
            </a:r>
          </a:p>
          <a:p>
            <a:pPr lvl="3"/>
            <a:r>
              <a:rPr lang="en-US"/>
              <a:t>Fourth level</a:t>
            </a:r>
          </a:p>
          <a:p>
            <a:pPr lvl="4"/>
            <a:r>
              <a:rPr lang="en-US"/>
              <a:t>Fifth level</a:t>
            </a:r>
          </a:p>
        </p:txBody>
      </p:sp>
      <p:pic>
        <p:nvPicPr>
          <p:cNvPr id="19" name="Picture 18" descr="Text&#10;&#10;Description automatically generated">
            <a:extLst>
              <a:ext uri="{FF2B5EF4-FFF2-40B4-BE49-F238E27FC236}">
                <a16:creationId xmlns:a16="http://schemas.microsoft.com/office/drawing/2014/main" id="{687634A5-9BBF-AE42-AF84-7388C758DFB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550397" y="6009960"/>
            <a:ext cx="2607734" cy="965828"/>
          </a:xfrm>
          <a:prstGeom prst="rect">
            <a:avLst/>
          </a:prstGeom>
        </p:spPr>
      </p:pic>
    </p:spTree>
    <p:extLst>
      <p:ext uri="{BB962C8B-B14F-4D97-AF65-F5344CB8AC3E}">
        <p14:creationId xmlns:p14="http://schemas.microsoft.com/office/powerpoint/2010/main" val="20689795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B">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96F05A-B595-441E-BB69-F94DAEA9D739}"/>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7" name="Slide Number Placeholder 6">
            <a:extLst>
              <a:ext uri="{FF2B5EF4-FFF2-40B4-BE49-F238E27FC236}">
                <a16:creationId xmlns:a16="http://schemas.microsoft.com/office/drawing/2014/main" id="{56DBFCCF-7553-4A9E-BF91-DCD3CCEBFD08}"/>
              </a:ext>
            </a:extLst>
          </p:cNvPr>
          <p:cNvSpPr>
            <a:spLocks noGrp="1"/>
          </p:cNvSpPr>
          <p:nvPr>
            <p:ph type="sldNum" sz="quarter" idx="12"/>
          </p:nvPr>
        </p:nvSpPr>
        <p:spPr/>
        <p:txBody>
          <a:bodyPr/>
          <a:lstStyle/>
          <a:p>
            <a:fld id="{F00CEAA7-C373-4FC1-9585-68C8168EF8E9}" type="slidenum">
              <a:rPr lang="en-US" smtClean="0"/>
              <a:t>‹#›</a:t>
            </a:fld>
            <a:endParaRPr lang="en-US" dirty="0"/>
          </a:p>
        </p:txBody>
      </p:sp>
    </p:spTree>
    <p:extLst>
      <p:ext uri="{BB962C8B-B14F-4D97-AF65-F5344CB8AC3E}">
        <p14:creationId xmlns:p14="http://schemas.microsoft.com/office/powerpoint/2010/main" val="18859934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blank B">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96F05A-B595-441E-BB69-F94DAEA9D739}"/>
              </a:ext>
            </a:extLst>
          </p:cNvPr>
          <p:cNvSpPr>
            <a:spLocks noGrp="1"/>
          </p:cNvSpPr>
          <p:nvPr>
            <p:ph type="dt" sz="half" idx="10"/>
          </p:nvPr>
        </p:nvSpPr>
        <p:spPr/>
        <p:txBody>
          <a:bodyPr/>
          <a:lstStyle/>
          <a:p>
            <a:fld id="{B238E4D9-1825-4C70-8065-3C8C269DA883}" type="datetimeFigureOut">
              <a:rPr lang="en-US" smtClean="0"/>
              <a:t>6/20/22</a:t>
            </a:fld>
            <a:endParaRPr lang="en-US" dirty="0"/>
          </a:p>
        </p:txBody>
      </p:sp>
      <p:sp>
        <p:nvSpPr>
          <p:cNvPr id="7" name="Slide Number Placeholder 6">
            <a:extLst>
              <a:ext uri="{FF2B5EF4-FFF2-40B4-BE49-F238E27FC236}">
                <a16:creationId xmlns:a16="http://schemas.microsoft.com/office/drawing/2014/main" id="{56DBFCCF-7553-4A9E-BF91-DCD3CCEBFD08}"/>
              </a:ext>
            </a:extLst>
          </p:cNvPr>
          <p:cNvSpPr>
            <a:spLocks noGrp="1"/>
          </p:cNvSpPr>
          <p:nvPr>
            <p:ph type="sldNum" sz="quarter" idx="12"/>
          </p:nvPr>
        </p:nvSpPr>
        <p:spPr/>
        <p:txBody>
          <a:bodyPr/>
          <a:lstStyle/>
          <a:p>
            <a:fld id="{F00CEAA7-C373-4FC1-9585-68C8168EF8E9}" type="slidenum">
              <a:rPr lang="en-US" smtClean="0"/>
              <a:t>‹#›</a:t>
            </a:fld>
            <a:endParaRPr lang="en-US" dirty="0"/>
          </a:p>
        </p:txBody>
      </p:sp>
    </p:spTree>
    <p:extLst>
      <p:ext uri="{BB962C8B-B14F-4D97-AF65-F5344CB8AC3E}">
        <p14:creationId xmlns:p14="http://schemas.microsoft.com/office/powerpoint/2010/main" val="59705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E7B928-FF05-4680-B9E6-9CBF46CCBEEC}" type="datetimeFigureOut">
              <a:rPr lang="en-US" smtClean="0"/>
              <a:t>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E7B928-FF05-4680-B9E6-9CBF46CCBEEC}" type="datetimeFigureOut">
              <a:rPr lang="en-US" smtClean="0"/>
              <a:t>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E7B928-FF05-4680-B9E6-9CBF46CCBEEC}" type="datetimeFigureOut">
              <a:rPr lang="en-US" smtClean="0"/>
              <a:t>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t>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t>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1EA07C-EE9C-40C2-ADB5-5ED734F62BC1}" type="slidenum">
              <a:rPr lang="en-US" smtClean="0"/>
              <a:t>‹#›</a:t>
            </a:fld>
            <a:endParaRPr lang="en-US" dirty="0"/>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t>6/20/22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t>‹#›</a:t>
            </a:fld>
            <a:endParaRPr lang="en-US" dirty="0"/>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41A3BB-0274-4A71-BCBD-5D01A78B00E2}"/>
              </a:ext>
            </a:extLst>
          </p:cNvPr>
          <p:cNvSpPr>
            <a:spLocks noGrp="1"/>
          </p:cNvSpPr>
          <p:nvPr>
            <p:ph type="title"/>
          </p:nvPr>
        </p:nvSpPr>
        <p:spPr>
          <a:xfrm>
            <a:off x="457200" y="365125"/>
            <a:ext cx="10515600" cy="1325563"/>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E3B6EC5-CF72-4A73-B72D-DEDE0F176630}"/>
              </a:ext>
            </a:extLst>
          </p:cNvPr>
          <p:cNvSpPr>
            <a:spLocks noGrp="1"/>
          </p:cNvSpPr>
          <p:nvPr>
            <p:ph type="body" idx="1"/>
          </p:nvPr>
        </p:nvSpPr>
        <p:spPr>
          <a:xfrm>
            <a:off x="465667"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1F71FB-21C4-49F7-A7CD-F96B40E7B0D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38E4D9-1825-4C70-8065-3C8C269DA883}" type="datetimeFigureOut">
              <a:rPr lang="en-US" smtClean="0"/>
              <a:t>6/20/22</a:t>
            </a:fld>
            <a:endParaRPr lang="en-US" dirty="0"/>
          </a:p>
        </p:txBody>
      </p:sp>
      <p:sp>
        <p:nvSpPr>
          <p:cNvPr id="6" name="Slide Number Placeholder 5">
            <a:extLst>
              <a:ext uri="{FF2B5EF4-FFF2-40B4-BE49-F238E27FC236}">
                <a16:creationId xmlns:a16="http://schemas.microsoft.com/office/drawing/2014/main" id="{5B582197-DF09-443A-9A74-2713056C2737}"/>
              </a:ext>
            </a:extLst>
          </p:cNvPr>
          <p:cNvSpPr>
            <a:spLocks noGrp="1"/>
          </p:cNvSpPr>
          <p:nvPr>
            <p:ph type="sldNum" sz="quarter" idx="4"/>
          </p:nvPr>
        </p:nvSpPr>
        <p:spPr>
          <a:xfrm>
            <a:off x="4522694"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fld id="{F00CEAA7-C373-4FC1-9585-68C8168EF8E9}" type="slidenum">
              <a:rPr lang="en-US" smtClean="0"/>
              <a:pPr algn="ctr"/>
              <a:t>‹#›</a:t>
            </a:fld>
            <a:endParaRPr lang="en-US" dirty="0"/>
          </a:p>
        </p:txBody>
      </p:sp>
      <p:pic>
        <p:nvPicPr>
          <p:cNvPr id="7" name="Picture 6" descr="Text, logo&#10;&#10;Description automatically generated with medium confidence">
            <a:extLst>
              <a:ext uri="{FF2B5EF4-FFF2-40B4-BE49-F238E27FC236}">
                <a16:creationId xmlns:a16="http://schemas.microsoft.com/office/drawing/2014/main" id="{FEB4AD6D-8F07-D04B-AFBE-25938583670D}"/>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9356164" y="6009961"/>
            <a:ext cx="2607734" cy="965827"/>
          </a:xfrm>
          <a:prstGeom prst="rect">
            <a:avLst/>
          </a:prstGeom>
        </p:spPr>
      </p:pic>
    </p:spTree>
    <p:extLst>
      <p:ext uri="{BB962C8B-B14F-4D97-AF65-F5344CB8AC3E}">
        <p14:creationId xmlns:p14="http://schemas.microsoft.com/office/powerpoint/2010/main" val="763132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rtnersplatform.who.int/" TargetMode="External"/><Relationship Id="rId2" Type="http://schemas.openxmlformats.org/officeDocument/2006/relationships/hyperlink" Target="https://unicef-my.sharepoint.com/:f:/g/personal/kkallander_unicef_org/Eg7UHdqT6ehKsuj3uxSu9QoB7oSs9vNqU85ZOZfMvme9Tw?e=6Bb4Vh" TargetMode="External"/><Relationship Id="rId1" Type="http://schemas.openxmlformats.org/officeDocument/2006/relationships/slideLayout" Target="../slideLayouts/slideLayout2.xml"/><Relationship Id="rId5" Type="http://schemas.openxmlformats.org/officeDocument/2006/relationships/hyperlink" Target="https://data.theglobalfund.org/datasets" TargetMode="External"/><Relationship Id="rId4" Type="http://schemas.openxmlformats.org/officeDocument/2006/relationships/hyperlink" Target="https://www.worldbank.org/en/who-we-are/news/coronavirus-covid19/world-bank-support-for-country-access-to-covid-19-vaccines#projectlist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5F6A5A-16A7-AB4C-A6D3-5158DBAC860B}"/>
              </a:ext>
            </a:extLst>
          </p:cNvPr>
          <p:cNvSpPr>
            <a:spLocks noGrp="1"/>
          </p:cNvSpPr>
          <p:nvPr>
            <p:ph type="ctrTitle"/>
          </p:nvPr>
        </p:nvSpPr>
        <p:spPr>
          <a:xfrm>
            <a:off x="498764" y="2787004"/>
            <a:ext cx="8347286" cy="1995054"/>
          </a:xfrm>
        </p:spPr>
        <p:txBody>
          <a:bodyPr>
            <a:normAutofit fontScale="90000"/>
          </a:bodyPr>
          <a:lstStyle/>
          <a:p>
            <a:pPr lvl="0"/>
            <a:r>
              <a:rPr lang="en-SE"/>
              <a:t>Analysis of digital aspects within proposals approved for COVID-19 vaccine deployment</a:t>
            </a:r>
            <a:endParaRPr lang="en-GB" dirty="0"/>
          </a:p>
        </p:txBody>
      </p:sp>
      <p:pic>
        <p:nvPicPr>
          <p:cNvPr id="8" name="Picture 7" descr="Text&#10;&#10;Description automatically generated">
            <a:extLst>
              <a:ext uri="{FF2B5EF4-FFF2-40B4-BE49-F238E27FC236}">
                <a16:creationId xmlns:a16="http://schemas.microsoft.com/office/drawing/2014/main" id="{1D03FE95-67A6-4431-9372-F31633DAC7F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3192"/>
          <a:stretch/>
        </p:blipFill>
        <p:spPr>
          <a:xfrm>
            <a:off x="7559236" y="5997995"/>
            <a:ext cx="3945276" cy="976702"/>
          </a:xfrm>
          <a:prstGeom prst="rect">
            <a:avLst/>
          </a:prstGeom>
        </p:spPr>
      </p:pic>
      <p:sp>
        <p:nvSpPr>
          <p:cNvPr id="2" name="TextBox 1">
            <a:extLst>
              <a:ext uri="{FF2B5EF4-FFF2-40B4-BE49-F238E27FC236}">
                <a16:creationId xmlns:a16="http://schemas.microsoft.com/office/drawing/2014/main" id="{A46E98A7-224E-470C-8A60-AFD5EB60E10F}"/>
              </a:ext>
            </a:extLst>
          </p:cNvPr>
          <p:cNvSpPr txBox="1"/>
          <p:nvPr/>
        </p:nvSpPr>
        <p:spPr>
          <a:xfrm>
            <a:off x="464128" y="5105400"/>
            <a:ext cx="6705600" cy="646331"/>
          </a:xfrm>
          <a:prstGeom prst="rect">
            <a:avLst/>
          </a:prstGeom>
          <a:noFill/>
        </p:spPr>
        <p:txBody>
          <a:bodyPr wrap="square" rtlCol="0">
            <a:spAutoFit/>
          </a:bodyPr>
          <a:lstStyle/>
          <a:p>
            <a:r>
              <a:rPr lang="en-SE">
                <a:solidFill>
                  <a:srgbClr val="39BAC7"/>
                </a:solidFill>
              </a:rPr>
              <a:t>An analysis of proposals to UNICEF, Gavi, the Global Fund to fight AIDS, Tuberculosis and Malaria and the World Bank.</a:t>
            </a:r>
          </a:p>
        </p:txBody>
      </p:sp>
    </p:spTree>
    <p:extLst>
      <p:ext uri="{BB962C8B-B14F-4D97-AF65-F5344CB8AC3E}">
        <p14:creationId xmlns:p14="http://schemas.microsoft.com/office/powerpoint/2010/main" val="3697754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Results – Examples</a:t>
            </a:r>
          </a:p>
        </p:txBody>
      </p:sp>
      <p:graphicFrame>
        <p:nvGraphicFramePr>
          <p:cNvPr id="12" name="Table 13">
            <a:extLst>
              <a:ext uri="{FF2B5EF4-FFF2-40B4-BE49-F238E27FC236}">
                <a16:creationId xmlns:a16="http://schemas.microsoft.com/office/drawing/2014/main" id="{32D00DFE-E16D-0543-B2B8-6E25E7E2F89C}"/>
              </a:ext>
            </a:extLst>
          </p:cNvPr>
          <p:cNvGraphicFramePr>
            <a:graphicFrameLocks noGrp="1"/>
          </p:cNvGraphicFramePr>
          <p:nvPr>
            <p:ph idx="1"/>
            <p:extLst>
              <p:ext uri="{D42A27DB-BD31-4B8C-83A1-F6EECF244321}">
                <p14:modId xmlns:p14="http://schemas.microsoft.com/office/powerpoint/2010/main" val="1658565580"/>
              </p:ext>
            </p:extLst>
          </p:nvPr>
        </p:nvGraphicFramePr>
        <p:xfrm>
          <a:off x="609600" y="1600200"/>
          <a:ext cx="10972800" cy="4980305"/>
        </p:xfrm>
        <a:graphic>
          <a:graphicData uri="http://schemas.openxmlformats.org/drawingml/2006/table">
            <a:tbl>
              <a:tblPr firstRow="1" bandRow="1">
                <a:tableStyleId>{5C22544A-7EE6-4342-B048-85BDC9FD1C3A}</a:tableStyleId>
              </a:tblPr>
              <a:tblGrid>
                <a:gridCol w="1925838">
                  <a:extLst>
                    <a:ext uri="{9D8B030D-6E8A-4147-A177-3AD203B41FA5}">
                      <a16:colId xmlns:a16="http://schemas.microsoft.com/office/drawing/2014/main" val="1817221957"/>
                    </a:ext>
                  </a:extLst>
                </a:gridCol>
                <a:gridCol w="2265162">
                  <a:extLst>
                    <a:ext uri="{9D8B030D-6E8A-4147-A177-3AD203B41FA5}">
                      <a16:colId xmlns:a16="http://schemas.microsoft.com/office/drawing/2014/main" val="679953475"/>
                    </a:ext>
                  </a:extLst>
                </a:gridCol>
                <a:gridCol w="6781800">
                  <a:extLst>
                    <a:ext uri="{9D8B030D-6E8A-4147-A177-3AD203B41FA5}">
                      <a16:colId xmlns:a16="http://schemas.microsoft.com/office/drawing/2014/main" val="2856683694"/>
                    </a:ext>
                  </a:extLst>
                </a:gridCol>
              </a:tblGrid>
              <a:tr h="370840">
                <a:tc>
                  <a:txBody>
                    <a:bodyPr/>
                    <a:lstStyle/>
                    <a:p>
                      <a:r>
                        <a:rPr lang="en-SE" b="1" dirty="0"/>
                        <a:t>Country</a:t>
                      </a:r>
                    </a:p>
                  </a:txBody>
                  <a:tcPr/>
                </a:tc>
                <a:tc>
                  <a:txBody>
                    <a:bodyPr/>
                    <a:lstStyle/>
                    <a:p>
                      <a:r>
                        <a:rPr lang="en-SE" b="1"/>
                        <a:t>Application</a:t>
                      </a:r>
                    </a:p>
                  </a:txBody>
                  <a:tcPr/>
                </a:tc>
                <a:tc>
                  <a:txBody>
                    <a:bodyPr/>
                    <a:lstStyle/>
                    <a:p>
                      <a:r>
                        <a:rPr lang="en-SE" b="1"/>
                        <a:t>Examples</a:t>
                      </a:r>
                    </a:p>
                  </a:txBody>
                  <a:tcPr/>
                </a:tc>
                <a:extLst>
                  <a:ext uri="{0D108BD9-81ED-4DB2-BD59-A6C34878D82A}">
                    <a16:rowId xmlns:a16="http://schemas.microsoft.com/office/drawing/2014/main" val="779580762"/>
                  </a:ext>
                </a:extLst>
              </a:tr>
              <a:tr h="370840">
                <a:tc rowSpan="3">
                  <a:txBody>
                    <a:bodyPr/>
                    <a:lstStyle/>
                    <a:p>
                      <a:r>
                        <a:rPr lang="en-SE" b="1"/>
                        <a:t>Angola</a:t>
                      </a:r>
                    </a:p>
                  </a:txBody>
                  <a:tcPr/>
                </a:tc>
                <a:tc>
                  <a:txBody>
                    <a:bodyPr/>
                    <a:lstStyle/>
                    <a:p>
                      <a:r>
                        <a:rPr lang="en-SE"/>
                        <a:t>Gavi</a:t>
                      </a:r>
                    </a:p>
                  </a:txBody>
                  <a:tcPr/>
                </a:tc>
                <a:tc>
                  <a:txBody>
                    <a:bodyPr/>
                    <a:lstStyle/>
                    <a:p>
                      <a:pPr algn="l" fontAlgn="t"/>
                      <a:r>
                        <a:rPr lang="en-GB" sz="1100" b="0" i="0" u="none" strike="noStrike" dirty="0">
                          <a:solidFill>
                            <a:srgbClr val="000000"/>
                          </a:solidFill>
                          <a:effectLst/>
                          <a:latin typeface="Calibri" panose="020F0502020204030204" pitchFamily="34" charset="0"/>
                        </a:rPr>
                        <a:t>a) Local microplanning; b) Distribution of vaccine and material by levels (purchase of fuel, rental of vehicles); c) Digital preregistration and registration of the vaccination, (purchase of computers, optical lectors. printers, paper, internet payment( digital vaccination registry (</a:t>
                      </a:r>
                      <a:r>
                        <a:rPr lang="en-GB" sz="1100" b="0" i="0" u="none" strike="noStrike" dirty="0" err="1">
                          <a:solidFill>
                            <a:srgbClr val="000000"/>
                          </a:solidFill>
                          <a:effectLst/>
                          <a:latin typeface="Calibri" panose="020F0502020204030204" pitchFamily="34" charset="0"/>
                        </a:rPr>
                        <a:t>ReDIV</a:t>
                      </a:r>
                      <a:r>
                        <a:rPr lang="en-GB" sz="1100" b="0" i="0" u="none" strike="noStrike" dirty="0">
                          <a:solidFill>
                            <a:srgbClr val="000000"/>
                          </a:solidFill>
                          <a:effectLst/>
                          <a:latin typeface="Calibri" panose="020F0502020204030204" pitchFamily="34" charset="0"/>
                        </a:rPr>
                        <a:t>); d) Temporal hiring of data clecks for pre-registration and digital recording of vaccines for some districts d) Complementary printing of vaccination cards. </a:t>
                      </a:r>
                    </a:p>
                  </a:txBody>
                  <a:tcPr marL="9525" marR="9525" marT="9525" marB="0"/>
                </a:tc>
                <a:extLst>
                  <a:ext uri="{0D108BD9-81ED-4DB2-BD59-A6C34878D82A}">
                    <a16:rowId xmlns:a16="http://schemas.microsoft.com/office/drawing/2014/main" val="754707964"/>
                  </a:ext>
                </a:extLst>
              </a:tr>
              <a:tr h="370840">
                <a:tc vMerge="1">
                  <a:txBody>
                    <a:bodyPr/>
                    <a:lstStyle/>
                    <a:p>
                      <a:endParaRPr lang="en-SE" dirty="0"/>
                    </a:p>
                  </a:txBody>
                  <a:tcPr/>
                </a:tc>
                <a:tc>
                  <a:txBody>
                    <a:bodyPr/>
                    <a:lstStyle/>
                    <a:p>
                      <a:r>
                        <a:rPr lang="en-SE"/>
                        <a:t>Global Fund C19RM</a:t>
                      </a:r>
                    </a:p>
                  </a:txBody>
                  <a:tcPr/>
                </a:tc>
                <a:tc>
                  <a:txBody>
                    <a:bodyPr/>
                    <a:lstStyle/>
                    <a:p>
                      <a:pPr algn="l" fontAlgn="t"/>
                      <a:r>
                        <a:rPr lang="en-GB" sz="1100" b="0" i="0" u="none" strike="noStrike">
                          <a:solidFill>
                            <a:srgbClr val="000000"/>
                          </a:solidFill>
                          <a:effectLst/>
                          <a:latin typeface="Calibri" panose="020F0502020204030204" pitchFamily="34" charset="0"/>
                        </a:rPr>
                        <a:t>In this context, as mitigation actions, the reinforcement of training actions are proposed and an analysis of barriers to the use of the electronic platform developed to report covid-19 health information from various points in the country using DHIS-2 platform that will facilitate the preparation of monthly reports in order to contribute timely to decision-making and policy-making and new country pandemic control strategies.</a:t>
                      </a:r>
                    </a:p>
                  </a:txBody>
                  <a:tcPr marL="9525" marR="9525" marT="9525" marB="0"/>
                </a:tc>
                <a:extLst>
                  <a:ext uri="{0D108BD9-81ED-4DB2-BD59-A6C34878D82A}">
                    <a16:rowId xmlns:a16="http://schemas.microsoft.com/office/drawing/2014/main" val="4177585999"/>
                  </a:ext>
                </a:extLst>
              </a:tr>
              <a:tr h="370840">
                <a:tc vMerge="1">
                  <a:txBody>
                    <a:bodyPr/>
                    <a:lstStyle/>
                    <a:p>
                      <a:endParaRPr lang="en-SE" dirty="0"/>
                    </a:p>
                  </a:txBody>
                  <a:tcPr/>
                </a:tc>
                <a:tc>
                  <a:txBody>
                    <a:bodyPr/>
                    <a:lstStyle/>
                    <a:p>
                      <a:r>
                        <a:rPr lang="en-SE"/>
                        <a:t>World Bank AF2</a:t>
                      </a:r>
                    </a:p>
                  </a:txBody>
                  <a:tcPr/>
                </a:tc>
                <a:tc>
                  <a:txBody>
                    <a:bodyPr/>
                    <a:lstStyle/>
                    <a:p>
                      <a:pPr algn="l" fontAlgn="t"/>
                      <a:r>
                        <a:rPr lang="en-GB" sz="1100" b="0" i="0" u="none" strike="noStrike">
                          <a:solidFill>
                            <a:srgbClr val="000000"/>
                          </a:solidFill>
                          <a:effectLst/>
                          <a:latin typeface="Calibri" panose="020F0502020204030204" pitchFamily="34" charset="0"/>
                        </a:rPr>
                        <a:t>Data collection systems, including 1) social media listening and rumour management, and 2) assessing behavioural and social data, are being piloted. </a:t>
                      </a:r>
                    </a:p>
                  </a:txBody>
                  <a:tcPr marL="9525" marR="9525" marT="9525" marB="0"/>
                </a:tc>
                <a:extLst>
                  <a:ext uri="{0D108BD9-81ED-4DB2-BD59-A6C34878D82A}">
                    <a16:rowId xmlns:a16="http://schemas.microsoft.com/office/drawing/2014/main" val="2621749733"/>
                  </a:ext>
                </a:extLst>
              </a:tr>
              <a:tr h="370840">
                <a:tc rowSpan="3">
                  <a:txBody>
                    <a:bodyPr/>
                    <a:lstStyle/>
                    <a:p>
                      <a:r>
                        <a:rPr lang="en-SE" b="1"/>
                        <a:t>Mongolia</a:t>
                      </a:r>
                    </a:p>
                  </a:txBody>
                  <a:tcPr/>
                </a:tc>
                <a:tc>
                  <a:txBody>
                    <a:bodyPr/>
                    <a:lstStyle/>
                    <a:p>
                      <a:r>
                        <a:rPr lang="en-SE"/>
                        <a:t>UNICEF</a:t>
                      </a:r>
                    </a:p>
                  </a:txBody>
                  <a:tcPr/>
                </a:tc>
                <a:tc>
                  <a:txBody>
                    <a:bodyPr/>
                    <a:lstStyle/>
                    <a:p>
                      <a:pPr algn="l" fontAlgn="t"/>
                      <a:r>
                        <a:rPr lang="en-GB" sz="1100" b="0" i="0" u="none" strike="noStrike">
                          <a:solidFill>
                            <a:srgbClr val="000000"/>
                          </a:solidFill>
                          <a:effectLst/>
                          <a:latin typeface="Calibri" panose="020F0502020204030204" pitchFamily="34" charset="0"/>
                        </a:rPr>
                        <a:t>Micro-planning for vaccinating specific groups of population is timely; and, even so is GIS-informed microplanning for vaccinating those on move, herding families in remote, rural areas, and the immigrant families in suburban, unauthorized settlement areas. This is in direct support of recommended activities after a recent NDVP review. Accordingly, </a:t>
                      </a:r>
                      <a:r>
                        <a:rPr lang="en-GB" sz="1100" b="0" i="0" u="none" strike="noStrike" err="1">
                          <a:solidFill>
                            <a:srgbClr val="000000"/>
                          </a:solidFill>
                          <a:effectLst/>
                          <a:latin typeface="Calibri" panose="020F0502020204030204" pitchFamily="34" charset="0"/>
                        </a:rPr>
                        <a:t>MoH</a:t>
                      </a:r>
                      <a:r>
                        <a:rPr lang="en-GB" sz="1100" b="0" i="0" u="none" strike="noStrike">
                          <a:solidFill>
                            <a:srgbClr val="000000"/>
                          </a:solidFill>
                          <a:effectLst/>
                          <a:latin typeface="Calibri" panose="020F0502020204030204" pitchFamily="34" charset="0"/>
                        </a:rPr>
                        <a:t>, NCCD and UNICEF Country Office are in firm discussions with DICE Secretariat. The technical assistance involves geo-optimization of immunization service locations, real-time planning, implementation and monitoring of COVID-19 vaccination and other co-delivered services. </a:t>
                      </a:r>
                    </a:p>
                  </a:txBody>
                  <a:tcPr marL="9525" marR="9525" marT="9525" marB="0"/>
                </a:tc>
                <a:extLst>
                  <a:ext uri="{0D108BD9-81ED-4DB2-BD59-A6C34878D82A}">
                    <a16:rowId xmlns:a16="http://schemas.microsoft.com/office/drawing/2014/main" val="1268110816"/>
                  </a:ext>
                </a:extLst>
              </a:tr>
              <a:tr h="370840">
                <a:tc vMerge="1">
                  <a:txBody>
                    <a:bodyPr/>
                    <a:lstStyle/>
                    <a:p>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a:t>Global Fund C19RM</a:t>
                      </a:r>
                    </a:p>
                  </a:txBody>
                  <a:tcPr/>
                </a:tc>
                <a:tc>
                  <a:txBody>
                    <a:bodyPr/>
                    <a:lstStyle/>
                    <a:p>
                      <a:pPr algn="l" fontAlgn="t"/>
                      <a:r>
                        <a:rPr lang="en-GB" sz="1100" b="0" i="0" u="none" strike="noStrike">
                          <a:solidFill>
                            <a:srgbClr val="000000"/>
                          </a:solidFill>
                          <a:effectLst/>
                          <a:latin typeface="Calibri" panose="020F0502020204030204" pitchFamily="34" charset="0"/>
                        </a:rPr>
                        <a:t>The one of innovative approaches adopted and introduced at the country level is the Multi-source surveillance data platform. The multi-sectoral organizations now can receive updates and latest data in a timely manner by having the integrated dashboard in place and by developing the surveillance system of multiple sources. About 700 HCFs using this platform as of 2020 for their surveillance, and integrating healthcare services they provide daily basis, which are delivered to the pertinent managers and decision makers via the integrated dashboard. Aim is to integrate this into various aspects of TB and HIV programs. </a:t>
                      </a:r>
                    </a:p>
                  </a:txBody>
                  <a:tcPr marL="9525" marR="9525" marT="9525" marB="0"/>
                </a:tc>
                <a:extLst>
                  <a:ext uri="{0D108BD9-81ED-4DB2-BD59-A6C34878D82A}">
                    <a16:rowId xmlns:a16="http://schemas.microsoft.com/office/drawing/2014/main" val="652624974"/>
                  </a:ext>
                </a:extLst>
              </a:tr>
              <a:tr h="370840">
                <a:tc vMerge="1">
                  <a:txBody>
                    <a:bodyPr/>
                    <a:lstStyle/>
                    <a:p>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a:t>World Bank AF2</a:t>
                      </a:r>
                    </a:p>
                    <a:p>
                      <a:endParaRPr lang="en-SE"/>
                    </a:p>
                  </a:txBody>
                  <a:tcPr/>
                </a:tc>
                <a:tc>
                  <a:txBody>
                    <a:bodyPr/>
                    <a:lstStyle/>
                    <a:p>
                      <a:pPr algn="l" fontAlgn="t"/>
                      <a:r>
                        <a:rPr lang="en-GB" sz="1100" b="0" i="0" u="none" strike="noStrike">
                          <a:solidFill>
                            <a:srgbClr val="000000"/>
                          </a:solidFill>
                          <a:effectLst/>
                          <a:latin typeface="Calibri" panose="020F0502020204030204" pitchFamily="34" charset="0"/>
                        </a:rPr>
                        <a:t>A massive communication campaign tailored to the context of Mongolia will be implemented through multiple communication channels, which will be developed based on evidence from qualitative and quantitative baseline surveys using innovative technologies on public knowledge, perceptions and attitude towards the new vaccine, vaccine hesitancy and barriers analysis, analysis of communication capacity of service providers and stakeholder analysis and mapping etc. </a:t>
                      </a:r>
                    </a:p>
                  </a:txBody>
                  <a:tcPr marL="9525" marR="9525" marT="9525" marB="0"/>
                </a:tc>
                <a:extLst>
                  <a:ext uri="{0D108BD9-81ED-4DB2-BD59-A6C34878D82A}">
                    <a16:rowId xmlns:a16="http://schemas.microsoft.com/office/drawing/2014/main" val="2328610712"/>
                  </a:ext>
                </a:extLst>
              </a:tr>
            </a:tbl>
          </a:graphicData>
        </a:graphic>
      </p:graphicFrame>
      <p:sp>
        <p:nvSpPr>
          <p:cNvPr id="3" name="Frame 2">
            <a:extLst>
              <a:ext uri="{FF2B5EF4-FFF2-40B4-BE49-F238E27FC236}">
                <a16:creationId xmlns:a16="http://schemas.microsoft.com/office/drawing/2014/main" id="{52478D46-793C-FD44-90CB-9BDF2E2FA220}"/>
              </a:ext>
            </a:extLst>
          </p:cNvPr>
          <p:cNvSpPr/>
          <p:nvPr/>
        </p:nvSpPr>
        <p:spPr>
          <a:xfrm>
            <a:off x="5334000" y="2285999"/>
            <a:ext cx="2057400" cy="25999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6" name="Frame 5">
            <a:extLst>
              <a:ext uri="{FF2B5EF4-FFF2-40B4-BE49-F238E27FC236}">
                <a16:creationId xmlns:a16="http://schemas.microsoft.com/office/drawing/2014/main" id="{B5FF0F37-7A11-4241-900B-F7FB4B00E45F}"/>
              </a:ext>
            </a:extLst>
          </p:cNvPr>
          <p:cNvSpPr/>
          <p:nvPr/>
        </p:nvSpPr>
        <p:spPr>
          <a:xfrm>
            <a:off x="5029200" y="2965048"/>
            <a:ext cx="10668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 name="Frame 6">
            <a:extLst>
              <a:ext uri="{FF2B5EF4-FFF2-40B4-BE49-F238E27FC236}">
                <a16:creationId xmlns:a16="http://schemas.microsoft.com/office/drawing/2014/main" id="{93533519-EA91-8B4F-9BE6-EC8E0C26BB46}"/>
              </a:ext>
            </a:extLst>
          </p:cNvPr>
          <p:cNvSpPr/>
          <p:nvPr/>
        </p:nvSpPr>
        <p:spPr>
          <a:xfrm>
            <a:off x="6858000" y="3314700"/>
            <a:ext cx="12954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 name="Frame 7">
            <a:extLst>
              <a:ext uri="{FF2B5EF4-FFF2-40B4-BE49-F238E27FC236}">
                <a16:creationId xmlns:a16="http://schemas.microsoft.com/office/drawing/2014/main" id="{1C48890F-BD7E-6A40-A1BF-B24F2C86B200}"/>
              </a:ext>
            </a:extLst>
          </p:cNvPr>
          <p:cNvSpPr/>
          <p:nvPr/>
        </p:nvSpPr>
        <p:spPr>
          <a:xfrm>
            <a:off x="9601200" y="3657600"/>
            <a:ext cx="16764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9" name="Frame 8">
            <a:extLst>
              <a:ext uri="{FF2B5EF4-FFF2-40B4-BE49-F238E27FC236}">
                <a16:creationId xmlns:a16="http://schemas.microsoft.com/office/drawing/2014/main" id="{3D8366E4-3D01-D44D-8988-9CD974605450}"/>
              </a:ext>
            </a:extLst>
          </p:cNvPr>
          <p:cNvSpPr/>
          <p:nvPr/>
        </p:nvSpPr>
        <p:spPr>
          <a:xfrm>
            <a:off x="9593484" y="4724400"/>
            <a:ext cx="1836516"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 name="Frame 9">
            <a:extLst>
              <a:ext uri="{FF2B5EF4-FFF2-40B4-BE49-F238E27FC236}">
                <a16:creationId xmlns:a16="http://schemas.microsoft.com/office/drawing/2014/main" id="{583458B0-8709-6446-9187-345E45C83DF9}"/>
              </a:ext>
            </a:extLst>
          </p:cNvPr>
          <p:cNvSpPr/>
          <p:nvPr/>
        </p:nvSpPr>
        <p:spPr>
          <a:xfrm>
            <a:off x="4724400" y="6019799"/>
            <a:ext cx="6400800" cy="25999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Tree>
    <p:extLst>
      <p:ext uri="{BB962C8B-B14F-4D97-AF65-F5344CB8AC3E}">
        <p14:creationId xmlns:p14="http://schemas.microsoft.com/office/powerpoint/2010/main" val="103983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Results – Examples cont.</a:t>
            </a:r>
          </a:p>
        </p:txBody>
      </p:sp>
      <p:graphicFrame>
        <p:nvGraphicFramePr>
          <p:cNvPr id="12" name="Table 13">
            <a:extLst>
              <a:ext uri="{FF2B5EF4-FFF2-40B4-BE49-F238E27FC236}">
                <a16:creationId xmlns:a16="http://schemas.microsoft.com/office/drawing/2014/main" id="{32D00DFE-E16D-0543-B2B8-6E25E7E2F89C}"/>
              </a:ext>
            </a:extLst>
          </p:cNvPr>
          <p:cNvGraphicFramePr>
            <a:graphicFrameLocks noGrp="1"/>
          </p:cNvGraphicFramePr>
          <p:nvPr>
            <p:ph idx="1"/>
            <p:extLst>
              <p:ext uri="{D42A27DB-BD31-4B8C-83A1-F6EECF244321}">
                <p14:modId xmlns:p14="http://schemas.microsoft.com/office/powerpoint/2010/main" val="4223931666"/>
              </p:ext>
            </p:extLst>
          </p:nvPr>
        </p:nvGraphicFramePr>
        <p:xfrm>
          <a:off x="609600" y="1600200"/>
          <a:ext cx="10972800" cy="4697095"/>
        </p:xfrm>
        <a:graphic>
          <a:graphicData uri="http://schemas.openxmlformats.org/drawingml/2006/table">
            <a:tbl>
              <a:tblPr firstRow="1" bandRow="1">
                <a:tableStyleId>{5C22544A-7EE6-4342-B048-85BDC9FD1C3A}</a:tableStyleId>
              </a:tblPr>
              <a:tblGrid>
                <a:gridCol w="1925838">
                  <a:extLst>
                    <a:ext uri="{9D8B030D-6E8A-4147-A177-3AD203B41FA5}">
                      <a16:colId xmlns:a16="http://schemas.microsoft.com/office/drawing/2014/main" val="1817221957"/>
                    </a:ext>
                  </a:extLst>
                </a:gridCol>
                <a:gridCol w="2265162">
                  <a:extLst>
                    <a:ext uri="{9D8B030D-6E8A-4147-A177-3AD203B41FA5}">
                      <a16:colId xmlns:a16="http://schemas.microsoft.com/office/drawing/2014/main" val="679953475"/>
                    </a:ext>
                  </a:extLst>
                </a:gridCol>
                <a:gridCol w="6781800">
                  <a:extLst>
                    <a:ext uri="{9D8B030D-6E8A-4147-A177-3AD203B41FA5}">
                      <a16:colId xmlns:a16="http://schemas.microsoft.com/office/drawing/2014/main" val="2856683694"/>
                    </a:ext>
                  </a:extLst>
                </a:gridCol>
              </a:tblGrid>
              <a:tr h="370840">
                <a:tc>
                  <a:txBody>
                    <a:bodyPr/>
                    <a:lstStyle/>
                    <a:p>
                      <a:r>
                        <a:rPr lang="en-SE" b="1"/>
                        <a:t>Country</a:t>
                      </a:r>
                    </a:p>
                  </a:txBody>
                  <a:tcPr/>
                </a:tc>
                <a:tc>
                  <a:txBody>
                    <a:bodyPr/>
                    <a:lstStyle/>
                    <a:p>
                      <a:r>
                        <a:rPr lang="en-SE" b="1"/>
                        <a:t>Application</a:t>
                      </a:r>
                    </a:p>
                  </a:txBody>
                  <a:tcPr/>
                </a:tc>
                <a:tc>
                  <a:txBody>
                    <a:bodyPr/>
                    <a:lstStyle/>
                    <a:p>
                      <a:r>
                        <a:rPr lang="en-SE" b="1"/>
                        <a:t>Examples</a:t>
                      </a:r>
                    </a:p>
                  </a:txBody>
                  <a:tcPr/>
                </a:tc>
                <a:extLst>
                  <a:ext uri="{0D108BD9-81ED-4DB2-BD59-A6C34878D82A}">
                    <a16:rowId xmlns:a16="http://schemas.microsoft.com/office/drawing/2014/main" val="779580762"/>
                  </a:ext>
                </a:extLst>
              </a:tr>
              <a:tr h="370840">
                <a:tc rowSpan="3">
                  <a:txBody>
                    <a:bodyPr/>
                    <a:lstStyle/>
                    <a:p>
                      <a:r>
                        <a:rPr lang="en-SE" b="1"/>
                        <a:t>Nepal</a:t>
                      </a:r>
                    </a:p>
                  </a:txBody>
                  <a:tcPr/>
                </a:tc>
                <a:tc>
                  <a:txBody>
                    <a:bodyPr/>
                    <a:lstStyle/>
                    <a:p>
                      <a:r>
                        <a:rPr lang="en-SE"/>
                        <a:t>Gavi</a:t>
                      </a:r>
                    </a:p>
                  </a:txBody>
                  <a:tcPr/>
                </a:tc>
                <a:tc>
                  <a:txBody>
                    <a:bodyPr/>
                    <a:lstStyle/>
                    <a:p>
                      <a:pPr algn="l" fontAlgn="t"/>
                      <a:r>
                        <a:rPr lang="en-GB" sz="1100" b="0" i="0" u="none" strike="noStrike">
                          <a:solidFill>
                            <a:srgbClr val="000000"/>
                          </a:solidFill>
                          <a:effectLst/>
                          <a:latin typeface="Calibri" panose="020F0502020204030204" pitchFamily="34" charset="0"/>
                        </a:rPr>
                        <a:t>Professional Services (EPS) Logistics contractors will assist district to develop Micro planning, training, monitoring and supervision and conducting the activities. Improve the cold chain capacity, vaccine delivery, monitoring and reporting.</a:t>
                      </a:r>
                    </a:p>
                  </a:txBody>
                  <a:tcPr marL="9525" marR="9525" marT="9525" marB="0"/>
                </a:tc>
                <a:extLst>
                  <a:ext uri="{0D108BD9-81ED-4DB2-BD59-A6C34878D82A}">
                    <a16:rowId xmlns:a16="http://schemas.microsoft.com/office/drawing/2014/main" val="754707964"/>
                  </a:ext>
                </a:extLst>
              </a:tr>
              <a:tr h="370840">
                <a:tc vMerge="1">
                  <a:txBody>
                    <a:bodyPr/>
                    <a:lstStyle/>
                    <a:p>
                      <a:endParaRPr lang="en-SE" dirty="0"/>
                    </a:p>
                  </a:txBody>
                  <a:tcPr/>
                </a:tc>
                <a:tc>
                  <a:txBody>
                    <a:bodyPr/>
                    <a:lstStyle/>
                    <a:p>
                      <a:r>
                        <a:rPr lang="en-SE"/>
                        <a:t>Global Fund C19RM</a:t>
                      </a:r>
                    </a:p>
                  </a:txBody>
                  <a:tcPr/>
                </a:tc>
                <a:tc>
                  <a:txBody>
                    <a:bodyPr/>
                    <a:lstStyle/>
                    <a:p>
                      <a:pPr algn="l" fontAlgn="t"/>
                      <a:r>
                        <a:rPr lang="en-GB" sz="1100" b="0" i="0" u="none" strike="noStrike">
                          <a:solidFill>
                            <a:srgbClr val="000000"/>
                          </a:solidFill>
                          <a:effectLst/>
                          <a:latin typeface="Calibri" panose="020F0502020204030204" pitchFamily="34" charset="0"/>
                        </a:rPr>
                        <a:t>Strengthening systematic and targeted scale-up of </a:t>
                      </a:r>
                      <a:r>
                        <a:rPr lang="en-GB" sz="1100" b="0" i="0" u="none" strike="noStrike" err="1">
                          <a:solidFill>
                            <a:srgbClr val="000000"/>
                          </a:solidFill>
                          <a:effectLst/>
                          <a:latin typeface="Calibri" panose="020F0502020204030204" pitchFamily="34" charset="0"/>
                        </a:rPr>
                        <a:t>eLMIS</a:t>
                      </a:r>
                      <a:r>
                        <a:rPr lang="en-GB" sz="1100" b="0" i="0" u="none" strike="noStrike">
                          <a:solidFill>
                            <a:srgbClr val="000000"/>
                          </a:solidFill>
                          <a:effectLst/>
                          <a:latin typeface="Calibri" panose="020F0502020204030204" pitchFamily="34" charset="0"/>
                        </a:rPr>
                        <a:t>/</a:t>
                      </a:r>
                      <a:r>
                        <a:rPr lang="en-GB" sz="1100" b="0" i="0" u="none" strike="noStrike" err="1">
                          <a:solidFill>
                            <a:srgbClr val="000000"/>
                          </a:solidFill>
                          <a:effectLst/>
                          <a:latin typeface="Calibri" panose="020F0502020204030204" pitchFamily="34" charset="0"/>
                        </a:rPr>
                        <a:t>mSupply</a:t>
                      </a:r>
                      <a:r>
                        <a:rPr lang="en-GB" sz="1100" b="0" i="0" u="none" strike="noStrike">
                          <a:solidFill>
                            <a:srgbClr val="000000"/>
                          </a:solidFill>
                          <a:effectLst/>
                          <a:latin typeface="Calibri" panose="020F0502020204030204" pitchFamily="34" charset="0"/>
                        </a:rPr>
                        <a:t> linking with health facilities, central and provincial stores to timely collect and distribute logistic data to attain a well-defined supply chain strategy for COVID-19 responses and HIV, TB and malaria services.</a:t>
                      </a:r>
                    </a:p>
                  </a:txBody>
                  <a:tcPr marL="9525" marR="9525" marT="9525" marB="0"/>
                </a:tc>
                <a:extLst>
                  <a:ext uri="{0D108BD9-81ED-4DB2-BD59-A6C34878D82A}">
                    <a16:rowId xmlns:a16="http://schemas.microsoft.com/office/drawing/2014/main" val="4177585999"/>
                  </a:ext>
                </a:extLst>
              </a:tr>
              <a:tr h="370840">
                <a:tc vMerge="1">
                  <a:txBody>
                    <a:bodyPr/>
                    <a:lstStyle/>
                    <a:p>
                      <a:endParaRPr lang="en-SE" dirty="0"/>
                    </a:p>
                  </a:txBody>
                  <a:tcPr/>
                </a:tc>
                <a:tc>
                  <a:txBody>
                    <a:bodyPr/>
                    <a:lstStyle/>
                    <a:p>
                      <a:r>
                        <a:rPr lang="en-SE"/>
                        <a:t>World Bank AF2</a:t>
                      </a:r>
                    </a:p>
                  </a:txBody>
                  <a:tcPr/>
                </a:tc>
                <a:tc>
                  <a:txBody>
                    <a:bodyPr/>
                    <a:lstStyle/>
                    <a:p>
                      <a:pPr algn="l" fontAlgn="t"/>
                      <a:r>
                        <a:rPr lang="en-GB" sz="1100" b="0" i="0" u="none" strike="noStrike">
                          <a:solidFill>
                            <a:srgbClr val="000000"/>
                          </a:solidFill>
                          <a:effectLst/>
                          <a:latin typeface="Calibri" panose="020F0502020204030204" pitchFamily="34" charset="0"/>
                        </a:rPr>
                        <a:t>Support for a framework of digital technology‐ based information systems (routine data, surveillance and monitoring) and periodic studies providing evidence and data to inform COVID‐19 vaccine purchase, delivery and distribution. </a:t>
                      </a:r>
                    </a:p>
                  </a:txBody>
                  <a:tcPr marL="9525" marR="9525" marT="9525" marB="0"/>
                </a:tc>
                <a:extLst>
                  <a:ext uri="{0D108BD9-81ED-4DB2-BD59-A6C34878D82A}">
                    <a16:rowId xmlns:a16="http://schemas.microsoft.com/office/drawing/2014/main" val="2621749733"/>
                  </a:ext>
                </a:extLst>
              </a:tr>
              <a:tr h="370840">
                <a:tc rowSpan="3">
                  <a:txBody>
                    <a:bodyPr/>
                    <a:lstStyle/>
                    <a:p>
                      <a:r>
                        <a:rPr lang="en-SE" b="1"/>
                        <a:t>El Salvador</a:t>
                      </a:r>
                    </a:p>
                  </a:txBody>
                  <a:tcPr/>
                </a:tc>
                <a:tc>
                  <a:txBody>
                    <a:bodyPr/>
                    <a:lstStyle/>
                    <a:p>
                      <a:r>
                        <a:rPr lang="en-SE"/>
                        <a:t>UNICEF</a:t>
                      </a:r>
                    </a:p>
                  </a:txBody>
                  <a:tcPr/>
                </a:tc>
                <a:tc>
                  <a:txBody>
                    <a:bodyPr/>
                    <a:lstStyle/>
                    <a:p>
                      <a:pPr algn="l" fontAlgn="t"/>
                      <a:r>
                        <a:rPr lang="en-GB" sz="1100" b="0" i="0" u="none" strike="noStrike">
                          <a:solidFill>
                            <a:srgbClr val="000000"/>
                          </a:solidFill>
                          <a:effectLst/>
                          <a:latin typeface="Calibri" panose="020F0502020204030204" pitchFamily="34" charset="0"/>
                        </a:rPr>
                        <a:t>No explicit digital aspects. </a:t>
                      </a:r>
                    </a:p>
                  </a:txBody>
                  <a:tcPr marL="9525" marR="9525" marT="9525" marB="0"/>
                </a:tc>
                <a:extLst>
                  <a:ext uri="{0D108BD9-81ED-4DB2-BD59-A6C34878D82A}">
                    <a16:rowId xmlns:a16="http://schemas.microsoft.com/office/drawing/2014/main" val="1268110816"/>
                  </a:ext>
                </a:extLst>
              </a:tr>
              <a:tr h="370840">
                <a:tc vMerge="1">
                  <a:txBody>
                    <a:bodyPr/>
                    <a:lstStyle/>
                    <a:p>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a:t>Global Fund C19RM</a:t>
                      </a:r>
                    </a:p>
                  </a:txBody>
                  <a:tcPr/>
                </a:tc>
                <a:tc>
                  <a:txBody>
                    <a:bodyPr/>
                    <a:lstStyle/>
                    <a:p>
                      <a:pPr algn="l" fontAlgn="t"/>
                      <a:r>
                        <a:rPr lang="en-GB" sz="1100" b="0" i="0" u="none" strike="noStrike">
                          <a:solidFill>
                            <a:srgbClr val="000000"/>
                          </a:solidFill>
                          <a:effectLst/>
                          <a:latin typeface="Calibri" panose="020F0502020204030204" pitchFamily="34" charset="0"/>
                        </a:rPr>
                        <a:t>The health system as been re-oriented and focused on Integrate the health systems for the full implementation of the Single Health Information System (SHIS) and as a result for the optimal functioning of the Integrated Health Networks. </a:t>
                      </a:r>
                      <a:br>
                        <a:rPr lang="en-GB" sz="1100" b="0" i="0" u="none" strike="noStrike">
                          <a:solidFill>
                            <a:srgbClr val="000000"/>
                          </a:solidFill>
                          <a:effectLst/>
                          <a:latin typeface="Calibri" panose="020F0502020204030204" pitchFamily="34" charset="0"/>
                        </a:rPr>
                      </a:br>
                      <a:r>
                        <a:rPr lang="en-GB" sz="1100" b="0" i="0" u="none" strike="noStrike">
                          <a:solidFill>
                            <a:srgbClr val="000000"/>
                          </a:solidFill>
                          <a:effectLst/>
                          <a:latin typeface="Calibri" panose="020F0502020204030204" pitchFamily="34" charset="0"/>
                        </a:rPr>
                        <a:t>Integration of COVID-19 surveillance and regular reporting, including for contact tracing, into existing HMIS platforms. A digital transformation is required to achieve the capacity, flexibility and agility needed to simultaneously integrate data obtained from different levels of health care into clinical practice, from the area of interventions to the different levels of care for evidence-based decision-making. There is a lack of interoperability, basic technological equipment, nominal registry for all infectious diseases. </a:t>
                      </a:r>
                    </a:p>
                  </a:txBody>
                  <a:tcPr marL="9525" marR="9525" marT="9525" marB="0"/>
                </a:tc>
                <a:extLst>
                  <a:ext uri="{0D108BD9-81ED-4DB2-BD59-A6C34878D82A}">
                    <a16:rowId xmlns:a16="http://schemas.microsoft.com/office/drawing/2014/main" val="652624974"/>
                  </a:ext>
                </a:extLst>
              </a:tr>
              <a:tr h="370840">
                <a:tc vMerge="1">
                  <a:txBody>
                    <a:bodyPr/>
                    <a:lstStyle/>
                    <a:p>
                      <a:endParaRPr lang="en-S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a:t>World Bank AF2</a:t>
                      </a:r>
                    </a:p>
                    <a:p>
                      <a:endParaRPr lang="en-SE"/>
                    </a:p>
                  </a:txBody>
                  <a:tcPr/>
                </a:tc>
                <a:tc>
                  <a:txBody>
                    <a:bodyPr/>
                    <a:lstStyle/>
                    <a:p>
                      <a:pPr algn="l" fontAlgn="t"/>
                      <a:r>
                        <a:rPr lang="en-GB" sz="1100" b="0" i="0" u="none" strike="noStrike">
                          <a:solidFill>
                            <a:srgbClr val="000000"/>
                          </a:solidFill>
                          <a:effectLst/>
                          <a:latin typeface="Calibri" panose="020F0502020204030204" pitchFamily="34" charset="0"/>
                        </a:rPr>
                        <a:t>Registration system will display information on the person to be vaccinated, dates, vaccination sites on information on the vaccine to be administered. Web-operated National Registry is launched with three modules: web query, vaccination record, and vaccination distribution record. These information systems include different components: (</a:t>
                      </a:r>
                      <a:r>
                        <a:rPr lang="en-GB" sz="1100" b="0" i="0" u="none" strike="noStrike" err="1">
                          <a:solidFill>
                            <a:srgbClr val="000000"/>
                          </a:solidFill>
                          <a:effectLst/>
                          <a:latin typeface="Calibri" panose="020F0502020204030204" pitchFamily="34" charset="0"/>
                        </a:rPr>
                        <a:t>i</a:t>
                      </a:r>
                      <a:r>
                        <a:rPr lang="en-GB" sz="1100" b="0" i="0" u="none" strike="noStrike">
                          <a:solidFill>
                            <a:srgbClr val="000000"/>
                          </a:solidFill>
                          <a:effectLst/>
                          <a:latin typeface="Calibri" panose="020F0502020204030204" pitchFamily="34" charset="0"/>
                        </a:rPr>
                        <a:t>) a registration system that allows for tracking and tracing of vaccines from arrival at a vaccination </a:t>
                      </a:r>
                      <a:r>
                        <a:rPr lang="en-GB" sz="1100" b="0" i="0" u="none" strike="noStrike" err="1">
                          <a:solidFill>
                            <a:srgbClr val="000000"/>
                          </a:solidFill>
                          <a:effectLst/>
                          <a:latin typeface="Calibri" panose="020F0502020204030204" pitchFamily="34" charset="0"/>
                        </a:rPr>
                        <a:t>center</a:t>
                      </a:r>
                      <a:r>
                        <a:rPr lang="en-GB" sz="1100" b="0" i="0" u="none" strike="noStrike">
                          <a:solidFill>
                            <a:srgbClr val="000000"/>
                          </a:solidFill>
                          <a:effectLst/>
                          <a:latin typeface="Calibri" panose="020F0502020204030204" pitchFamily="34" charset="0"/>
                        </a:rPr>
                        <a:t> until application in a person and disposal (these processes have been pilot-tested to ensure functionality); (ii) the monitoring of supply chain processes and cold chain tracking; (iii) a nominal record based on the national registry that allows for second dose follow-up; (iv) the issuance of vaccination certificates to every person; and (v) the implementation of surveillance reporting instruments at the regional level for daily monitoring. Oversight, verification, and surveillance related to vaccine deployment will be further strengthened, drawing on digital tools and technology to the extent possible. </a:t>
                      </a:r>
                    </a:p>
                  </a:txBody>
                  <a:tcPr marL="9525" marR="9525" marT="9525" marB="0"/>
                </a:tc>
                <a:extLst>
                  <a:ext uri="{0D108BD9-81ED-4DB2-BD59-A6C34878D82A}">
                    <a16:rowId xmlns:a16="http://schemas.microsoft.com/office/drawing/2014/main" val="2328610712"/>
                  </a:ext>
                </a:extLst>
              </a:tr>
            </a:tbl>
          </a:graphicData>
        </a:graphic>
      </p:graphicFrame>
      <p:sp>
        <p:nvSpPr>
          <p:cNvPr id="5" name="Frame 4">
            <a:extLst>
              <a:ext uri="{FF2B5EF4-FFF2-40B4-BE49-F238E27FC236}">
                <a16:creationId xmlns:a16="http://schemas.microsoft.com/office/drawing/2014/main" id="{8C7C8245-C370-BA4B-A6B3-AD1FC8FE5F6B}"/>
              </a:ext>
            </a:extLst>
          </p:cNvPr>
          <p:cNvSpPr/>
          <p:nvPr/>
        </p:nvSpPr>
        <p:spPr>
          <a:xfrm>
            <a:off x="4724400" y="3200400"/>
            <a:ext cx="16002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6" name="Frame 5">
            <a:extLst>
              <a:ext uri="{FF2B5EF4-FFF2-40B4-BE49-F238E27FC236}">
                <a16:creationId xmlns:a16="http://schemas.microsoft.com/office/drawing/2014/main" id="{04BF9BCA-90B6-2588-C84C-CEADD0DE91D2}"/>
              </a:ext>
            </a:extLst>
          </p:cNvPr>
          <p:cNvSpPr/>
          <p:nvPr/>
        </p:nvSpPr>
        <p:spPr>
          <a:xfrm>
            <a:off x="9067800" y="1981200"/>
            <a:ext cx="16002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7" name="Frame 6">
            <a:extLst>
              <a:ext uri="{FF2B5EF4-FFF2-40B4-BE49-F238E27FC236}">
                <a16:creationId xmlns:a16="http://schemas.microsoft.com/office/drawing/2014/main" id="{0878BD1E-09D1-15DD-16CC-F8DEF21C67CD}"/>
              </a:ext>
            </a:extLst>
          </p:cNvPr>
          <p:cNvSpPr/>
          <p:nvPr/>
        </p:nvSpPr>
        <p:spPr>
          <a:xfrm>
            <a:off x="4762500" y="2334076"/>
            <a:ext cx="5448300" cy="24262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8" name="Frame 7">
            <a:extLst>
              <a:ext uri="{FF2B5EF4-FFF2-40B4-BE49-F238E27FC236}">
                <a16:creationId xmlns:a16="http://schemas.microsoft.com/office/drawing/2014/main" id="{A6A21FA4-E3DC-5C37-FA79-ECE528752616}"/>
              </a:ext>
            </a:extLst>
          </p:cNvPr>
          <p:cNvSpPr/>
          <p:nvPr/>
        </p:nvSpPr>
        <p:spPr>
          <a:xfrm>
            <a:off x="4762500" y="2833871"/>
            <a:ext cx="68199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9" name="Frame 8">
            <a:extLst>
              <a:ext uri="{FF2B5EF4-FFF2-40B4-BE49-F238E27FC236}">
                <a16:creationId xmlns:a16="http://schemas.microsoft.com/office/drawing/2014/main" id="{0F4AFA87-1C0B-13AF-4CDF-64509F8200E5}"/>
              </a:ext>
            </a:extLst>
          </p:cNvPr>
          <p:cNvSpPr/>
          <p:nvPr/>
        </p:nvSpPr>
        <p:spPr>
          <a:xfrm>
            <a:off x="4724400" y="3751830"/>
            <a:ext cx="6819900" cy="228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
        <p:nvSpPr>
          <p:cNvPr id="10" name="Frame 9">
            <a:extLst>
              <a:ext uri="{FF2B5EF4-FFF2-40B4-BE49-F238E27FC236}">
                <a16:creationId xmlns:a16="http://schemas.microsoft.com/office/drawing/2014/main" id="{72583048-6ACD-FE50-722D-6D0E5A7A84C7}"/>
              </a:ext>
            </a:extLst>
          </p:cNvPr>
          <p:cNvSpPr/>
          <p:nvPr/>
        </p:nvSpPr>
        <p:spPr>
          <a:xfrm>
            <a:off x="4686300" y="4669789"/>
            <a:ext cx="6819900" cy="70231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solidFill>
                <a:schemeClr val="tx1"/>
              </a:solidFill>
            </a:endParaRPr>
          </a:p>
        </p:txBody>
      </p:sp>
    </p:spTree>
    <p:extLst>
      <p:ext uri="{BB962C8B-B14F-4D97-AF65-F5344CB8AC3E}">
        <p14:creationId xmlns:p14="http://schemas.microsoft.com/office/powerpoint/2010/main" val="4088946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Methdological considerations</a:t>
            </a:r>
          </a:p>
        </p:txBody>
      </p:sp>
      <p:sp>
        <p:nvSpPr>
          <p:cNvPr id="3" name="Content Placeholder 2">
            <a:extLst>
              <a:ext uri="{FF2B5EF4-FFF2-40B4-BE49-F238E27FC236}">
                <a16:creationId xmlns:a16="http://schemas.microsoft.com/office/drawing/2014/main" id="{BA97D5FF-A75D-4D4C-AE11-A1CA1F67717A}"/>
              </a:ext>
            </a:extLst>
          </p:cNvPr>
          <p:cNvSpPr>
            <a:spLocks noGrp="1"/>
          </p:cNvSpPr>
          <p:nvPr>
            <p:ph idx="1"/>
          </p:nvPr>
        </p:nvSpPr>
        <p:spPr>
          <a:xfrm>
            <a:off x="609600" y="1600201"/>
            <a:ext cx="10972800" cy="4876799"/>
          </a:xfrm>
        </p:spPr>
        <p:txBody>
          <a:bodyPr>
            <a:normAutofit fontScale="62500" lnSpcReduction="20000"/>
          </a:bodyPr>
          <a:lstStyle/>
          <a:p>
            <a:pPr>
              <a:lnSpc>
                <a:spcPct val="120000"/>
              </a:lnSpc>
            </a:pPr>
            <a:r>
              <a:rPr lang="en-SE"/>
              <a:t>Limitations of review: </a:t>
            </a:r>
            <a:r>
              <a:rPr lang="en-GB"/>
              <a:t>For Global Fund and World Bank applications detailed descriptions of digital or potentially digital aspects of proposed activities were often lacking even though they might be implied by the planned activities. Further, funding numbers were often not clearly linked to a specific digital aspect, hence these numbers should be considered with caution. Also, it is not always clear what has been implemented already, what is planned and how (if it is not already functioning) digital aspects will be implemented. </a:t>
            </a:r>
          </a:p>
          <a:p>
            <a:pPr>
              <a:lnSpc>
                <a:spcPct val="120000"/>
              </a:lnSpc>
            </a:pPr>
            <a:endParaRPr lang="en-SE"/>
          </a:p>
          <a:p>
            <a:pPr>
              <a:lnSpc>
                <a:spcPct val="120000"/>
              </a:lnSpc>
            </a:pPr>
            <a:r>
              <a:rPr lang="en-SE"/>
              <a:t>The full data sheet and futher details on methodology is available </a:t>
            </a:r>
            <a:r>
              <a:rPr lang="en-SE">
                <a:hlinkClick r:id="rId2"/>
              </a:rPr>
              <a:t>here</a:t>
            </a:r>
            <a:r>
              <a:rPr lang="en-SE"/>
              <a:t>.</a:t>
            </a:r>
          </a:p>
          <a:p>
            <a:pPr>
              <a:lnSpc>
                <a:spcPct val="120000"/>
              </a:lnSpc>
            </a:pPr>
            <a:r>
              <a:rPr lang="en-SE"/>
              <a:t>Proposals were obtained from: </a:t>
            </a:r>
          </a:p>
          <a:p>
            <a:pPr lvl="1">
              <a:lnSpc>
                <a:spcPct val="120000"/>
              </a:lnSpc>
            </a:pPr>
            <a:r>
              <a:rPr lang="en-SE"/>
              <a:t>UNICEF and Gavi CDS: </a:t>
            </a:r>
            <a:r>
              <a:rPr lang="en-GB">
                <a:hlinkClick r:id="rId3"/>
              </a:rPr>
              <a:t>https://partnersplatform.who.int/</a:t>
            </a:r>
            <a:r>
              <a:rPr lang="en-GB"/>
              <a:t> </a:t>
            </a:r>
          </a:p>
          <a:p>
            <a:pPr lvl="1">
              <a:lnSpc>
                <a:spcPct val="120000"/>
              </a:lnSpc>
            </a:pPr>
            <a:r>
              <a:rPr lang="en-SE"/>
              <a:t>World Bank: </a:t>
            </a:r>
            <a:r>
              <a:rPr lang="en-GB">
                <a:hlinkClick r:id="rId4"/>
              </a:rPr>
              <a:t>World Bank Support for Country Access to COVID-19 Vaccines</a:t>
            </a:r>
            <a:endParaRPr lang="en-GB"/>
          </a:p>
          <a:p>
            <a:pPr lvl="1">
              <a:lnSpc>
                <a:spcPct val="120000"/>
              </a:lnSpc>
            </a:pPr>
            <a:r>
              <a:rPr lang="en-GB"/>
              <a:t>The Global Fund to Fight Aids, TB and Malaria: </a:t>
            </a:r>
            <a:r>
              <a:rPr lang="en-GB">
                <a:hlinkClick r:id="rId5"/>
              </a:rPr>
              <a:t>The Data Explorer - Datasets (theglobalfund.org)</a:t>
            </a:r>
            <a:endParaRPr lang="en-SE"/>
          </a:p>
        </p:txBody>
      </p:sp>
    </p:spTree>
    <p:extLst>
      <p:ext uri="{BB962C8B-B14F-4D97-AF65-F5344CB8AC3E}">
        <p14:creationId xmlns:p14="http://schemas.microsoft.com/office/powerpoint/2010/main" val="3478995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Discussion/Implications</a:t>
            </a:r>
          </a:p>
        </p:txBody>
      </p:sp>
      <p:sp>
        <p:nvSpPr>
          <p:cNvPr id="3" name="Content Placeholder 2">
            <a:extLst>
              <a:ext uri="{FF2B5EF4-FFF2-40B4-BE49-F238E27FC236}">
                <a16:creationId xmlns:a16="http://schemas.microsoft.com/office/drawing/2014/main" id="{BA97D5FF-A75D-4D4C-AE11-A1CA1F67717A}"/>
              </a:ext>
            </a:extLst>
          </p:cNvPr>
          <p:cNvSpPr>
            <a:spLocks noGrp="1"/>
          </p:cNvSpPr>
          <p:nvPr>
            <p:ph idx="1"/>
          </p:nvPr>
        </p:nvSpPr>
        <p:spPr>
          <a:xfrm>
            <a:off x="609600" y="1600201"/>
            <a:ext cx="10972800" cy="4876799"/>
          </a:xfrm>
        </p:spPr>
        <p:txBody>
          <a:bodyPr>
            <a:normAutofit/>
          </a:bodyPr>
          <a:lstStyle/>
          <a:p>
            <a:pPr>
              <a:spcBef>
                <a:spcPts val="0"/>
              </a:spcBef>
              <a:spcAft>
                <a:spcPts val="1200"/>
              </a:spcAft>
            </a:pPr>
            <a:r>
              <a:rPr lang="sv-SE" sz="2800" dirty="0"/>
              <a:t>Countries have asked for funding that include digital aspects, how are these investments defined, utilised and tracked across countries/donors?</a:t>
            </a:r>
            <a:br>
              <a:rPr lang="sv-SE" sz="2800" dirty="0"/>
            </a:br>
            <a:endParaRPr lang="sv-SE" sz="2800" dirty="0"/>
          </a:p>
          <a:p>
            <a:pPr>
              <a:spcBef>
                <a:spcPts val="0"/>
              </a:spcBef>
              <a:spcAft>
                <a:spcPts val="1200"/>
              </a:spcAft>
            </a:pPr>
            <a:r>
              <a:rPr lang="sv-SE" sz="2800" dirty="0"/>
              <a:t>Is it possible to coordinate investments for digital aspects across donor agencies?</a:t>
            </a:r>
            <a:br>
              <a:rPr lang="sv-SE" sz="2800" dirty="0"/>
            </a:br>
            <a:endParaRPr lang="sv-SE" sz="2800" dirty="0"/>
          </a:p>
          <a:p>
            <a:pPr>
              <a:spcBef>
                <a:spcPts val="0"/>
              </a:spcBef>
              <a:spcAft>
                <a:spcPts val="1200"/>
              </a:spcAft>
            </a:pPr>
            <a:r>
              <a:rPr lang="sv-SE" sz="2800" dirty="0"/>
              <a:t>How are these investments supporting the health system, and </a:t>
            </a:r>
            <a:r>
              <a:rPr lang="sv-SE" sz="2800" i="1" dirty="0"/>
              <a:t>health information system,</a:t>
            </a:r>
            <a:r>
              <a:rPr lang="sv-SE" sz="2800" dirty="0"/>
              <a:t> more broadly beyond COVID-19?</a:t>
            </a:r>
          </a:p>
          <a:p>
            <a:pPr>
              <a:spcBef>
                <a:spcPts val="0"/>
              </a:spcBef>
              <a:spcAft>
                <a:spcPts val="1200"/>
              </a:spcAft>
            </a:pPr>
            <a:endParaRPr lang="sv-SE" sz="2800" dirty="0"/>
          </a:p>
          <a:p>
            <a:pPr>
              <a:spcBef>
                <a:spcPts val="0"/>
              </a:spcBef>
              <a:spcAft>
                <a:spcPts val="1200"/>
              </a:spcAft>
            </a:pPr>
            <a:endParaRPr lang="en-GB" sz="2800" dirty="0"/>
          </a:p>
        </p:txBody>
      </p:sp>
    </p:spTree>
    <p:extLst>
      <p:ext uri="{BB962C8B-B14F-4D97-AF65-F5344CB8AC3E}">
        <p14:creationId xmlns:p14="http://schemas.microsoft.com/office/powerpoint/2010/main" val="2625417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Overview</a:t>
            </a:r>
          </a:p>
        </p:txBody>
      </p:sp>
      <p:sp>
        <p:nvSpPr>
          <p:cNvPr id="3" name="Content Placeholder 2">
            <a:extLst>
              <a:ext uri="{FF2B5EF4-FFF2-40B4-BE49-F238E27FC236}">
                <a16:creationId xmlns:a16="http://schemas.microsoft.com/office/drawing/2014/main" id="{BA97D5FF-A75D-4D4C-AE11-A1CA1F67717A}"/>
              </a:ext>
            </a:extLst>
          </p:cNvPr>
          <p:cNvSpPr>
            <a:spLocks noGrp="1"/>
          </p:cNvSpPr>
          <p:nvPr>
            <p:ph idx="1"/>
          </p:nvPr>
        </p:nvSpPr>
        <p:spPr>
          <a:xfrm>
            <a:off x="914400" y="1608118"/>
            <a:ext cx="10972800" cy="4525963"/>
          </a:xfrm>
        </p:spPr>
        <p:txBody>
          <a:bodyPr>
            <a:normAutofit fontScale="77500" lnSpcReduction="20000"/>
          </a:bodyPr>
          <a:lstStyle/>
          <a:p>
            <a:pPr>
              <a:lnSpc>
                <a:spcPct val="200000"/>
              </a:lnSpc>
            </a:pPr>
            <a:r>
              <a:rPr lang="en-SE"/>
              <a:t>Background</a:t>
            </a:r>
          </a:p>
          <a:p>
            <a:pPr>
              <a:lnSpc>
                <a:spcPct val="200000"/>
              </a:lnSpc>
            </a:pPr>
            <a:r>
              <a:rPr lang="en-SE"/>
              <a:t>Purpose</a:t>
            </a:r>
          </a:p>
          <a:p>
            <a:pPr>
              <a:lnSpc>
                <a:spcPct val="200000"/>
              </a:lnSpc>
            </a:pPr>
            <a:r>
              <a:rPr lang="en-SE"/>
              <a:t>Methodology</a:t>
            </a:r>
          </a:p>
          <a:p>
            <a:pPr>
              <a:lnSpc>
                <a:spcPct val="200000"/>
              </a:lnSpc>
            </a:pPr>
            <a:r>
              <a:rPr lang="en-SE"/>
              <a:t>Overall results</a:t>
            </a:r>
          </a:p>
          <a:p>
            <a:pPr>
              <a:lnSpc>
                <a:spcPct val="200000"/>
              </a:lnSpc>
            </a:pPr>
            <a:r>
              <a:rPr lang="en-SE"/>
              <a:t>Examples</a:t>
            </a:r>
          </a:p>
          <a:p>
            <a:pPr>
              <a:lnSpc>
                <a:spcPct val="200000"/>
              </a:lnSpc>
            </a:pPr>
            <a:r>
              <a:rPr lang="en-SE"/>
              <a:t>Methdological considerations</a:t>
            </a:r>
          </a:p>
        </p:txBody>
      </p:sp>
      <p:pic>
        <p:nvPicPr>
          <p:cNvPr id="8" name="Picture 7" descr="Diagram&#10;&#10;Description automatically generated">
            <a:extLst>
              <a:ext uri="{FF2B5EF4-FFF2-40B4-BE49-F238E27FC236}">
                <a16:creationId xmlns:a16="http://schemas.microsoft.com/office/drawing/2014/main" id="{1D96F4C4-7907-4E4D-97E2-3D2A220A87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271451"/>
            <a:ext cx="5181600" cy="4959404"/>
          </a:xfrm>
          <a:prstGeom prst="rect">
            <a:avLst/>
          </a:prstGeom>
        </p:spPr>
      </p:pic>
    </p:spTree>
    <p:extLst>
      <p:ext uri="{BB962C8B-B14F-4D97-AF65-F5344CB8AC3E}">
        <p14:creationId xmlns:p14="http://schemas.microsoft.com/office/powerpoint/2010/main" val="408454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Background</a:t>
            </a:r>
          </a:p>
        </p:txBody>
      </p:sp>
      <p:sp>
        <p:nvSpPr>
          <p:cNvPr id="3" name="Content Placeholder 2">
            <a:extLst>
              <a:ext uri="{FF2B5EF4-FFF2-40B4-BE49-F238E27FC236}">
                <a16:creationId xmlns:a16="http://schemas.microsoft.com/office/drawing/2014/main" id="{BA97D5FF-A75D-4D4C-AE11-A1CA1F67717A}"/>
              </a:ext>
            </a:extLst>
          </p:cNvPr>
          <p:cNvSpPr>
            <a:spLocks noGrp="1"/>
          </p:cNvSpPr>
          <p:nvPr>
            <p:ph idx="1"/>
          </p:nvPr>
        </p:nvSpPr>
        <p:spPr>
          <a:xfrm>
            <a:off x="609600" y="1600201"/>
            <a:ext cx="10972800" cy="5105399"/>
          </a:xfrm>
        </p:spPr>
        <p:txBody>
          <a:bodyPr>
            <a:normAutofit fontScale="92500" lnSpcReduction="10000"/>
          </a:bodyPr>
          <a:lstStyle/>
          <a:p>
            <a:pPr>
              <a:lnSpc>
                <a:spcPct val="110000"/>
              </a:lnSpc>
              <a:spcBef>
                <a:spcPts val="0"/>
              </a:spcBef>
            </a:pPr>
            <a:r>
              <a:rPr lang="en-US" sz="2000" dirty="0"/>
              <a:t>Gavi and UNICEF funds are provided under the COVID-19 Vaccine Delivery Support (CDS) funding envelop and is designed to enable rapid roll-out and scale up of COVAX-funded vaccine doses. </a:t>
            </a:r>
          </a:p>
          <a:p>
            <a:pPr marL="0" indent="0">
              <a:lnSpc>
                <a:spcPct val="110000"/>
              </a:lnSpc>
              <a:spcBef>
                <a:spcPts val="0"/>
              </a:spcBef>
              <a:buNone/>
            </a:pPr>
            <a:endParaRPr lang="en-US" sz="2000" dirty="0"/>
          </a:p>
          <a:p>
            <a:pPr>
              <a:lnSpc>
                <a:spcPct val="110000"/>
              </a:lnSpc>
              <a:spcBef>
                <a:spcPts val="0"/>
              </a:spcBef>
            </a:pPr>
            <a:r>
              <a:rPr lang="en-US" sz="2000" dirty="0"/>
              <a:t>In April 2021 UNICEF and WHO launched the Digital Health Center of Excellence (DICE) to facilitate sustainable and scalable deployment of carefully chosen digital health solutions to support the COVID-19 vaccine roll-out, and support health systems needs in the context of the COVID-19 pandemic. </a:t>
            </a:r>
          </a:p>
          <a:p>
            <a:pPr marL="0" indent="0">
              <a:lnSpc>
                <a:spcPct val="110000"/>
              </a:lnSpc>
              <a:spcBef>
                <a:spcPts val="0"/>
              </a:spcBef>
              <a:buNone/>
            </a:pPr>
            <a:endParaRPr lang="en-US" sz="2000" dirty="0"/>
          </a:p>
          <a:p>
            <a:pPr>
              <a:lnSpc>
                <a:spcPct val="110000"/>
              </a:lnSpc>
              <a:spcBef>
                <a:spcPts val="0"/>
              </a:spcBef>
            </a:pPr>
            <a:r>
              <a:rPr lang="en-US" sz="2000" dirty="0"/>
              <a:t>DICE responds to countries’ support requests and provides coordinated technical assistance to the design and planning of sustainable and scalable deployment of carefully chosen digital health solutions; from planning distribution of commodities and vaccines, tracking supplies, surveillance and case detection, monitoring coverage of services, and communicating to generate demand and reduce misinformation. </a:t>
            </a:r>
          </a:p>
          <a:p>
            <a:pPr>
              <a:lnSpc>
                <a:spcPct val="110000"/>
              </a:lnSpc>
              <a:spcBef>
                <a:spcPts val="0"/>
              </a:spcBef>
            </a:pPr>
            <a:endParaRPr lang="en-US" sz="2000" dirty="0"/>
          </a:p>
          <a:p>
            <a:pPr>
              <a:lnSpc>
                <a:spcPct val="110000"/>
              </a:lnSpc>
              <a:spcBef>
                <a:spcPts val="0"/>
              </a:spcBef>
            </a:pPr>
            <a:r>
              <a:rPr lang="en-US" sz="2000" dirty="0"/>
              <a:t>The purpose of this review is to understand if and how digital aspects have been included in the COVID-19 </a:t>
            </a:r>
            <a:r>
              <a:rPr lang="en-SE" sz="2000"/>
              <a:t>funding requests for vaccine deployment </a:t>
            </a:r>
            <a:endParaRPr lang="sv-SE" sz="2000" dirty="0"/>
          </a:p>
          <a:p>
            <a:pPr lvl="1">
              <a:lnSpc>
                <a:spcPct val="110000"/>
              </a:lnSpc>
              <a:spcBef>
                <a:spcPts val="0"/>
              </a:spcBef>
            </a:pPr>
            <a:r>
              <a:rPr lang="en-US" sz="1600" dirty="0"/>
              <a:t>Specifically, w</a:t>
            </a:r>
            <a:r>
              <a:rPr lang="en-SE" sz="1600"/>
              <a:t>hat types of digital aspects are countries planning to develop/implement?</a:t>
            </a:r>
          </a:p>
          <a:p>
            <a:pPr>
              <a:lnSpc>
                <a:spcPct val="110000"/>
              </a:lnSpc>
              <a:spcBef>
                <a:spcPts val="0"/>
              </a:spcBef>
            </a:pPr>
            <a:endParaRPr lang="en-SE" sz="2000"/>
          </a:p>
        </p:txBody>
      </p:sp>
    </p:spTree>
    <p:extLst>
      <p:ext uri="{BB962C8B-B14F-4D97-AF65-F5344CB8AC3E}">
        <p14:creationId xmlns:p14="http://schemas.microsoft.com/office/powerpoint/2010/main" val="422143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Methodology</a:t>
            </a:r>
          </a:p>
        </p:txBody>
      </p:sp>
      <p:sp useBgFill="1">
        <p:nvSpPr>
          <p:cNvPr id="3" name="Content Placeholder 2">
            <a:extLst>
              <a:ext uri="{FF2B5EF4-FFF2-40B4-BE49-F238E27FC236}">
                <a16:creationId xmlns:a16="http://schemas.microsoft.com/office/drawing/2014/main" id="{BA97D5FF-A75D-4D4C-AE11-A1CA1F67717A}"/>
              </a:ext>
            </a:extLst>
          </p:cNvPr>
          <p:cNvSpPr>
            <a:spLocks noGrp="1"/>
          </p:cNvSpPr>
          <p:nvPr>
            <p:ph idx="1"/>
          </p:nvPr>
        </p:nvSpPr>
        <p:spPr>
          <a:xfrm>
            <a:off x="609600" y="1600201"/>
            <a:ext cx="10972800" cy="5105399"/>
          </a:xfrm>
        </p:spPr>
        <p:txBody>
          <a:bodyPr>
            <a:normAutofit/>
          </a:bodyPr>
          <a:lstStyle/>
          <a:p>
            <a:pPr marL="514350" indent="-514350">
              <a:spcBef>
                <a:spcPts val="0"/>
              </a:spcBef>
              <a:spcAft>
                <a:spcPts val="600"/>
              </a:spcAft>
              <a:buFont typeface="+mj-lt"/>
              <a:buAutoNum type="arabicPeriod"/>
            </a:pPr>
            <a:r>
              <a:rPr lang="en-GB" sz="2800" dirty="0"/>
              <a:t>Included documents: All publicly available (until 1st of May 2022) early access and needs based CDS applications for Gavi and UNICEF, Global Fund C19RM and World Bank COVID-19 Response AF (additional financing) applications were included in the review. </a:t>
            </a:r>
          </a:p>
          <a:p>
            <a:pPr marL="514350" indent="-514350">
              <a:spcBef>
                <a:spcPts val="0"/>
              </a:spcBef>
              <a:spcAft>
                <a:spcPts val="600"/>
              </a:spcAft>
              <a:buFont typeface="+mj-lt"/>
              <a:buAutoNum type="arabicPeriod"/>
            </a:pPr>
            <a:endParaRPr lang="en-GB" sz="2800" dirty="0"/>
          </a:p>
          <a:p>
            <a:pPr marL="514350" indent="-514350">
              <a:spcBef>
                <a:spcPts val="0"/>
              </a:spcBef>
              <a:spcAft>
                <a:spcPts val="600"/>
              </a:spcAft>
              <a:buFont typeface="+mj-lt"/>
              <a:buAutoNum type="arabicPeriod"/>
            </a:pPr>
            <a:r>
              <a:rPr lang="en-GB" sz="2800" dirty="0"/>
              <a:t>Data abstraction: Each document were searched by list of keywords representing various potential digital aspects, whereafter the data were abstracted based on the NDVP pillars. Where funding information were available this was added. </a:t>
            </a:r>
            <a:endParaRPr lang="en-SE" sz="2800"/>
          </a:p>
        </p:txBody>
      </p:sp>
    </p:spTree>
    <p:extLst>
      <p:ext uri="{BB962C8B-B14F-4D97-AF65-F5344CB8AC3E}">
        <p14:creationId xmlns:p14="http://schemas.microsoft.com/office/powerpoint/2010/main" val="3900177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40000"/>
                  <a:lumOff val="60000"/>
                </a:schemeClr>
              </a:solidFill>
            </a:endParaRPr>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Results – Description of applications</a:t>
            </a:r>
          </a:p>
        </p:txBody>
      </p:sp>
      <p:sp>
        <p:nvSpPr>
          <p:cNvPr id="5" name="Oval 4">
            <a:extLst>
              <a:ext uri="{FF2B5EF4-FFF2-40B4-BE49-F238E27FC236}">
                <a16:creationId xmlns:a16="http://schemas.microsoft.com/office/drawing/2014/main" id="{4B185169-336B-5641-B0D1-45070218786B}"/>
              </a:ext>
            </a:extLst>
          </p:cNvPr>
          <p:cNvSpPr/>
          <p:nvPr/>
        </p:nvSpPr>
        <p:spPr>
          <a:xfrm>
            <a:off x="5409548" y="1545648"/>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28</a:t>
            </a:r>
          </a:p>
        </p:txBody>
      </p:sp>
      <p:sp>
        <p:nvSpPr>
          <p:cNvPr id="6" name="Oval 5">
            <a:extLst>
              <a:ext uri="{FF2B5EF4-FFF2-40B4-BE49-F238E27FC236}">
                <a16:creationId xmlns:a16="http://schemas.microsoft.com/office/drawing/2014/main" id="{74423A27-0D2A-CC42-8325-4914CB5399E4}"/>
              </a:ext>
            </a:extLst>
          </p:cNvPr>
          <p:cNvSpPr/>
          <p:nvPr/>
        </p:nvSpPr>
        <p:spPr>
          <a:xfrm>
            <a:off x="6901845" y="1558142"/>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57</a:t>
            </a:r>
          </a:p>
        </p:txBody>
      </p:sp>
      <p:sp>
        <p:nvSpPr>
          <p:cNvPr id="7" name="Oval 6">
            <a:extLst>
              <a:ext uri="{FF2B5EF4-FFF2-40B4-BE49-F238E27FC236}">
                <a16:creationId xmlns:a16="http://schemas.microsoft.com/office/drawing/2014/main" id="{61583F12-403D-C446-810A-598ED7E7FA6D}"/>
              </a:ext>
            </a:extLst>
          </p:cNvPr>
          <p:cNvSpPr/>
          <p:nvPr/>
        </p:nvSpPr>
        <p:spPr>
          <a:xfrm>
            <a:off x="9317087" y="1519144"/>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98</a:t>
            </a:r>
          </a:p>
        </p:txBody>
      </p:sp>
      <p:sp>
        <p:nvSpPr>
          <p:cNvPr id="8" name="Oval 7">
            <a:extLst>
              <a:ext uri="{FF2B5EF4-FFF2-40B4-BE49-F238E27FC236}">
                <a16:creationId xmlns:a16="http://schemas.microsoft.com/office/drawing/2014/main" id="{E4EBB8D3-98AF-384E-BE55-EBFF479FCFAE}"/>
              </a:ext>
            </a:extLst>
          </p:cNvPr>
          <p:cNvSpPr/>
          <p:nvPr/>
        </p:nvSpPr>
        <p:spPr>
          <a:xfrm>
            <a:off x="10744203" y="1531051"/>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70</a:t>
            </a:r>
          </a:p>
        </p:txBody>
      </p:sp>
      <p:sp>
        <p:nvSpPr>
          <p:cNvPr id="10" name="Left Brace 9">
            <a:extLst>
              <a:ext uri="{FF2B5EF4-FFF2-40B4-BE49-F238E27FC236}">
                <a16:creationId xmlns:a16="http://schemas.microsoft.com/office/drawing/2014/main" id="{7B0BDEE3-36D1-8146-A508-296B6DFD48DF}"/>
              </a:ext>
            </a:extLst>
          </p:cNvPr>
          <p:cNvSpPr/>
          <p:nvPr/>
        </p:nvSpPr>
        <p:spPr>
          <a:xfrm rot="16200000">
            <a:off x="7974066" y="-1020290"/>
            <a:ext cx="304801" cy="778437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SE"/>
          </a:p>
        </p:txBody>
      </p:sp>
      <p:sp>
        <p:nvSpPr>
          <p:cNvPr id="11" name="TextBox 10">
            <a:extLst>
              <a:ext uri="{FF2B5EF4-FFF2-40B4-BE49-F238E27FC236}">
                <a16:creationId xmlns:a16="http://schemas.microsoft.com/office/drawing/2014/main" id="{6E0324CC-E444-D74A-B7BD-36D520A6C13F}"/>
              </a:ext>
            </a:extLst>
          </p:cNvPr>
          <p:cNvSpPr txBox="1"/>
          <p:nvPr/>
        </p:nvSpPr>
        <p:spPr>
          <a:xfrm>
            <a:off x="7832154" y="3031537"/>
            <a:ext cx="573427" cy="369332"/>
          </a:xfrm>
          <a:prstGeom prst="rect">
            <a:avLst/>
          </a:prstGeom>
          <a:noFill/>
        </p:spPr>
        <p:txBody>
          <a:bodyPr wrap="none" rtlCol="0">
            <a:spAutoFit/>
          </a:bodyPr>
          <a:lstStyle/>
          <a:p>
            <a:r>
              <a:rPr lang="en-SE"/>
              <a:t>311</a:t>
            </a:r>
          </a:p>
        </p:txBody>
      </p:sp>
      <p:sp>
        <p:nvSpPr>
          <p:cNvPr id="15" name="Content Placeholder 14">
            <a:extLst>
              <a:ext uri="{FF2B5EF4-FFF2-40B4-BE49-F238E27FC236}">
                <a16:creationId xmlns:a16="http://schemas.microsoft.com/office/drawing/2014/main" id="{98779188-26DF-4745-B123-DD2E77024400}"/>
              </a:ext>
            </a:extLst>
          </p:cNvPr>
          <p:cNvSpPr>
            <a:spLocks noGrp="1"/>
          </p:cNvSpPr>
          <p:nvPr>
            <p:ph idx="1"/>
          </p:nvPr>
        </p:nvSpPr>
        <p:spPr>
          <a:xfrm>
            <a:off x="-50456" y="2341562"/>
            <a:ext cx="4518214" cy="4525963"/>
          </a:xfrm>
        </p:spPr>
        <p:txBody>
          <a:bodyPr>
            <a:normAutofit fontScale="92500" lnSpcReduction="10000"/>
          </a:bodyPr>
          <a:lstStyle/>
          <a:p>
            <a:r>
              <a:rPr lang="en-SE" sz="2400"/>
              <a:t>In total, 311 </a:t>
            </a:r>
            <a:br>
              <a:rPr lang="en-SE" sz="2400"/>
            </a:br>
            <a:r>
              <a:rPr lang="en-SE" sz="2400"/>
              <a:t>applications were reviewed from 120 countries (most from Sub-Saharan Africa)</a:t>
            </a:r>
          </a:p>
          <a:p>
            <a:endParaRPr lang="en-SE" sz="2400"/>
          </a:p>
          <a:p>
            <a:r>
              <a:rPr lang="en-SE" sz="2400"/>
              <a:t>Of these, 39 did not include a digital aspect and 272 (88%) included at least one digital aspect.</a:t>
            </a:r>
            <a:br>
              <a:rPr lang="en-SE" sz="2400"/>
            </a:br>
            <a:r>
              <a:rPr lang="en-SE" sz="2400"/>
              <a:t> </a:t>
            </a:r>
          </a:p>
          <a:p>
            <a:r>
              <a:rPr lang="en-SE" sz="2400"/>
              <a:t>707 digital aspects identfied, 618 with funding linked to it, 89 without (primarily World Bank).</a:t>
            </a:r>
          </a:p>
        </p:txBody>
      </p:sp>
      <p:sp>
        <p:nvSpPr>
          <p:cNvPr id="16" name="TextBox 15">
            <a:extLst>
              <a:ext uri="{FF2B5EF4-FFF2-40B4-BE49-F238E27FC236}">
                <a16:creationId xmlns:a16="http://schemas.microsoft.com/office/drawing/2014/main" id="{EDA075B9-B38A-174E-972D-8D2AC9B91D18}"/>
              </a:ext>
            </a:extLst>
          </p:cNvPr>
          <p:cNvSpPr txBox="1"/>
          <p:nvPr/>
        </p:nvSpPr>
        <p:spPr>
          <a:xfrm>
            <a:off x="5461290" y="1206417"/>
            <a:ext cx="1446422" cy="369332"/>
          </a:xfrm>
          <a:prstGeom prst="rect">
            <a:avLst/>
          </a:prstGeom>
          <a:noFill/>
        </p:spPr>
        <p:txBody>
          <a:bodyPr wrap="none" rtlCol="0">
            <a:spAutoFit/>
          </a:bodyPr>
          <a:lstStyle/>
          <a:p>
            <a:r>
              <a:rPr lang="en-SE"/>
              <a:t>UNICEF NBW</a:t>
            </a:r>
          </a:p>
        </p:txBody>
      </p:sp>
      <p:sp>
        <p:nvSpPr>
          <p:cNvPr id="17" name="TextBox 16">
            <a:extLst>
              <a:ext uri="{FF2B5EF4-FFF2-40B4-BE49-F238E27FC236}">
                <a16:creationId xmlns:a16="http://schemas.microsoft.com/office/drawing/2014/main" id="{CBDB9A03-A537-4D43-8773-93AF06D89F59}"/>
              </a:ext>
            </a:extLst>
          </p:cNvPr>
          <p:cNvSpPr txBox="1"/>
          <p:nvPr/>
        </p:nvSpPr>
        <p:spPr>
          <a:xfrm>
            <a:off x="7301231" y="1207757"/>
            <a:ext cx="1842684" cy="369332"/>
          </a:xfrm>
          <a:prstGeom prst="rect">
            <a:avLst/>
          </a:prstGeom>
          <a:noFill/>
        </p:spPr>
        <p:txBody>
          <a:bodyPr wrap="none" rtlCol="0">
            <a:spAutoFit/>
          </a:bodyPr>
          <a:lstStyle/>
          <a:p>
            <a:r>
              <a:rPr lang="en-SE"/>
              <a:t>Gavi EAW &amp; NBW</a:t>
            </a:r>
          </a:p>
        </p:txBody>
      </p:sp>
      <p:sp>
        <p:nvSpPr>
          <p:cNvPr id="18" name="TextBox 17">
            <a:extLst>
              <a:ext uri="{FF2B5EF4-FFF2-40B4-BE49-F238E27FC236}">
                <a16:creationId xmlns:a16="http://schemas.microsoft.com/office/drawing/2014/main" id="{34885178-83ED-DC43-9F30-1C8F202DE293}"/>
              </a:ext>
            </a:extLst>
          </p:cNvPr>
          <p:cNvSpPr txBox="1"/>
          <p:nvPr/>
        </p:nvSpPr>
        <p:spPr>
          <a:xfrm>
            <a:off x="9317087" y="1185644"/>
            <a:ext cx="1346972" cy="369332"/>
          </a:xfrm>
          <a:prstGeom prst="rect">
            <a:avLst/>
          </a:prstGeom>
          <a:noFill/>
        </p:spPr>
        <p:txBody>
          <a:bodyPr wrap="none" rtlCol="0">
            <a:spAutoFit/>
          </a:bodyPr>
          <a:lstStyle/>
          <a:p>
            <a:r>
              <a:rPr lang="en-SE"/>
              <a:t>Global Fund</a:t>
            </a:r>
          </a:p>
        </p:txBody>
      </p:sp>
      <p:sp>
        <p:nvSpPr>
          <p:cNvPr id="19" name="TextBox 18">
            <a:extLst>
              <a:ext uri="{FF2B5EF4-FFF2-40B4-BE49-F238E27FC236}">
                <a16:creationId xmlns:a16="http://schemas.microsoft.com/office/drawing/2014/main" id="{5D2370BC-315A-304B-AFEF-642CD0E9E4CE}"/>
              </a:ext>
            </a:extLst>
          </p:cNvPr>
          <p:cNvSpPr txBox="1"/>
          <p:nvPr/>
        </p:nvSpPr>
        <p:spPr>
          <a:xfrm>
            <a:off x="10687127" y="1185644"/>
            <a:ext cx="1301447" cy="369332"/>
          </a:xfrm>
          <a:prstGeom prst="rect">
            <a:avLst/>
          </a:prstGeom>
          <a:noFill/>
        </p:spPr>
        <p:txBody>
          <a:bodyPr wrap="none" rtlCol="0">
            <a:spAutoFit/>
          </a:bodyPr>
          <a:lstStyle/>
          <a:p>
            <a:r>
              <a:rPr lang="en-SE"/>
              <a:t>World Bank</a:t>
            </a:r>
          </a:p>
        </p:txBody>
      </p:sp>
      <p:sp>
        <p:nvSpPr>
          <p:cNvPr id="20" name="Oval 19">
            <a:extLst>
              <a:ext uri="{FF2B5EF4-FFF2-40B4-BE49-F238E27FC236}">
                <a16:creationId xmlns:a16="http://schemas.microsoft.com/office/drawing/2014/main" id="{6F780DFF-F1F8-D743-8C4B-1C088FCB6B86}"/>
              </a:ext>
            </a:extLst>
          </p:cNvPr>
          <p:cNvSpPr/>
          <p:nvPr/>
        </p:nvSpPr>
        <p:spPr>
          <a:xfrm>
            <a:off x="4198159" y="1559302"/>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27</a:t>
            </a:r>
          </a:p>
        </p:txBody>
      </p:sp>
      <p:sp>
        <p:nvSpPr>
          <p:cNvPr id="21" name="TextBox 20">
            <a:extLst>
              <a:ext uri="{FF2B5EF4-FFF2-40B4-BE49-F238E27FC236}">
                <a16:creationId xmlns:a16="http://schemas.microsoft.com/office/drawing/2014/main" id="{C6D65958-BE80-2C4F-8F5E-CFA4BFA62434}"/>
              </a:ext>
            </a:extLst>
          </p:cNvPr>
          <p:cNvSpPr txBox="1"/>
          <p:nvPr/>
        </p:nvSpPr>
        <p:spPr>
          <a:xfrm>
            <a:off x="3983862" y="1218122"/>
            <a:ext cx="1398973" cy="369332"/>
          </a:xfrm>
          <a:prstGeom prst="rect">
            <a:avLst/>
          </a:prstGeom>
          <a:noFill/>
        </p:spPr>
        <p:txBody>
          <a:bodyPr wrap="none" rtlCol="0">
            <a:spAutoFit/>
          </a:bodyPr>
          <a:lstStyle/>
          <a:p>
            <a:r>
              <a:rPr lang="en-SE"/>
              <a:t>UNICEF EAW</a:t>
            </a:r>
          </a:p>
        </p:txBody>
      </p:sp>
      <p:sp>
        <p:nvSpPr>
          <p:cNvPr id="22" name="Oval 21">
            <a:extLst>
              <a:ext uri="{FF2B5EF4-FFF2-40B4-BE49-F238E27FC236}">
                <a16:creationId xmlns:a16="http://schemas.microsoft.com/office/drawing/2014/main" id="{2B256704-8C16-794D-A998-5F79FAACE75D}"/>
              </a:ext>
            </a:extLst>
          </p:cNvPr>
          <p:cNvSpPr/>
          <p:nvPr/>
        </p:nvSpPr>
        <p:spPr>
          <a:xfrm>
            <a:off x="7957724" y="1545648"/>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31</a:t>
            </a:r>
          </a:p>
        </p:txBody>
      </p:sp>
      <p:graphicFrame>
        <p:nvGraphicFramePr>
          <p:cNvPr id="23" name="Chart 22">
            <a:extLst>
              <a:ext uri="{FF2B5EF4-FFF2-40B4-BE49-F238E27FC236}">
                <a16:creationId xmlns:a16="http://schemas.microsoft.com/office/drawing/2014/main" id="{DB3B419D-71DF-BB48-8C9D-4217C41216C0}"/>
              </a:ext>
            </a:extLst>
          </p:cNvPr>
          <p:cNvGraphicFramePr>
            <a:graphicFrameLocks/>
          </p:cNvGraphicFramePr>
          <p:nvPr>
            <p:extLst>
              <p:ext uri="{D42A27DB-BD31-4B8C-83A1-F6EECF244321}">
                <p14:modId xmlns:p14="http://schemas.microsoft.com/office/powerpoint/2010/main" val="2379031413"/>
              </p:ext>
            </p:extLst>
          </p:nvPr>
        </p:nvGraphicFramePr>
        <p:xfrm>
          <a:off x="5255499" y="3657600"/>
          <a:ext cx="5741934" cy="28238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9936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Results – Funding and digital aspects</a:t>
            </a:r>
          </a:p>
        </p:txBody>
      </p:sp>
      <p:sp>
        <p:nvSpPr>
          <p:cNvPr id="22" name="Content Placeholder 14">
            <a:extLst>
              <a:ext uri="{FF2B5EF4-FFF2-40B4-BE49-F238E27FC236}">
                <a16:creationId xmlns:a16="http://schemas.microsoft.com/office/drawing/2014/main" id="{43B3BF69-190B-6F4B-A6F1-F66B4595BA83}"/>
              </a:ext>
            </a:extLst>
          </p:cNvPr>
          <p:cNvSpPr txBox="1">
            <a:spLocks/>
          </p:cNvSpPr>
          <p:nvPr/>
        </p:nvSpPr>
        <p:spPr>
          <a:xfrm>
            <a:off x="3832336" y="3210521"/>
            <a:ext cx="2404034" cy="6603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SE" sz="1400"/>
              <a:t>Total amount funded:</a:t>
            </a:r>
            <a:br>
              <a:rPr lang="en-SE" sz="1400"/>
            </a:br>
            <a:r>
              <a:rPr lang="en-SE" sz="1400"/>
              <a:t> </a:t>
            </a:r>
            <a:r>
              <a:rPr lang="en-SE" sz="1400" b="1"/>
              <a:t>647 Million USD</a:t>
            </a:r>
          </a:p>
        </p:txBody>
      </p:sp>
      <p:sp>
        <p:nvSpPr>
          <p:cNvPr id="23" name="Content Placeholder 14">
            <a:extLst>
              <a:ext uri="{FF2B5EF4-FFF2-40B4-BE49-F238E27FC236}">
                <a16:creationId xmlns:a16="http://schemas.microsoft.com/office/drawing/2014/main" id="{498EAA25-B0A9-5A45-B8D0-05F0E4348DB8}"/>
              </a:ext>
            </a:extLst>
          </p:cNvPr>
          <p:cNvSpPr txBox="1">
            <a:spLocks/>
          </p:cNvSpPr>
          <p:nvPr/>
        </p:nvSpPr>
        <p:spPr>
          <a:xfrm>
            <a:off x="3855288" y="4240877"/>
            <a:ext cx="2543454" cy="2416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E" sz="1400"/>
              <a:t>Maximum towards activities that include digital aspects: </a:t>
            </a:r>
            <a:r>
              <a:rPr lang="en-SE" sz="1400" b="1"/>
              <a:t>122 Million USD (19%)</a:t>
            </a:r>
          </a:p>
          <a:p>
            <a:pPr marL="0" indent="0">
              <a:buNone/>
            </a:pPr>
            <a:endParaRPr lang="en-SE" sz="1400"/>
          </a:p>
          <a:p>
            <a:pPr marL="0" indent="0">
              <a:buNone/>
            </a:pPr>
            <a:r>
              <a:rPr lang="en-SE" sz="1400"/>
              <a:t>Median (IQR) % of investment per digital aspect out of the total application funding: </a:t>
            </a:r>
          </a:p>
          <a:p>
            <a:pPr marL="0" indent="0">
              <a:buNone/>
            </a:pPr>
            <a:r>
              <a:rPr lang="en-SE" sz="1400" b="1"/>
              <a:t>6% (1-15%)</a:t>
            </a:r>
          </a:p>
          <a:p>
            <a:pPr marL="0" indent="0">
              <a:buNone/>
            </a:pPr>
            <a:endParaRPr lang="en-SE"/>
          </a:p>
        </p:txBody>
      </p:sp>
      <p:sp>
        <p:nvSpPr>
          <p:cNvPr id="27" name="Content Placeholder 14">
            <a:extLst>
              <a:ext uri="{FF2B5EF4-FFF2-40B4-BE49-F238E27FC236}">
                <a16:creationId xmlns:a16="http://schemas.microsoft.com/office/drawing/2014/main" id="{E86AC5F7-817A-4B4F-8110-21530EF9709D}"/>
              </a:ext>
            </a:extLst>
          </p:cNvPr>
          <p:cNvSpPr>
            <a:spLocks noGrp="1"/>
          </p:cNvSpPr>
          <p:nvPr>
            <p:ph idx="1"/>
          </p:nvPr>
        </p:nvSpPr>
        <p:spPr>
          <a:xfrm>
            <a:off x="1" y="6352961"/>
            <a:ext cx="12191999" cy="553503"/>
          </a:xfrm>
        </p:spPr>
        <p:txBody>
          <a:bodyPr>
            <a:normAutofit/>
          </a:bodyPr>
          <a:lstStyle/>
          <a:p>
            <a:pPr marL="0" indent="0" algn="ctr">
              <a:buNone/>
            </a:pPr>
            <a:r>
              <a:rPr lang="en-SE" sz="2000">
                <a:sym typeface="Wingdings" pitchFamily="2" charset="2"/>
              </a:rPr>
              <a:t> All applications had a signficiant amount of funding directed towards acitivities that include digital aspects. </a:t>
            </a:r>
            <a:endParaRPr lang="en-SE" sz="2000"/>
          </a:p>
        </p:txBody>
      </p:sp>
      <p:sp>
        <p:nvSpPr>
          <p:cNvPr id="12" name="Content Placeholder 14">
            <a:extLst>
              <a:ext uri="{FF2B5EF4-FFF2-40B4-BE49-F238E27FC236}">
                <a16:creationId xmlns:a16="http://schemas.microsoft.com/office/drawing/2014/main" id="{79E2B85D-1AE2-2096-E3EE-76CCDAD3D337}"/>
              </a:ext>
            </a:extLst>
          </p:cNvPr>
          <p:cNvSpPr txBox="1">
            <a:spLocks/>
          </p:cNvSpPr>
          <p:nvPr/>
        </p:nvSpPr>
        <p:spPr>
          <a:xfrm>
            <a:off x="576419" y="3164692"/>
            <a:ext cx="2209800" cy="8538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SE" sz="1400"/>
              <a:t>Total amount funded:</a:t>
            </a:r>
            <a:br>
              <a:rPr lang="en-SE" sz="1400"/>
            </a:br>
            <a:r>
              <a:rPr lang="en-SE" sz="1400"/>
              <a:t> </a:t>
            </a:r>
            <a:r>
              <a:rPr lang="en-SE" sz="1400" b="1"/>
              <a:t>38 Million USD</a:t>
            </a:r>
          </a:p>
          <a:p>
            <a:pPr marL="0" indent="0">
              <a:buNone/>
            </a:pPr>
            <a:endParaRPr lang="en-SE"/>
          </a:p>
        </p:txBody>
      </p:sp>
      <p:cxnSp>
        <p:nvCxnSpPr>
          <p:cNvPr id="13" name="Straight Arrow Connector 12">
            <a:extLst>
              <a:ext uri="{FF2B5EF4-FFF2-40B4-BE49-F238E27FC236}">
                <a16:creationId xmlns:a16="http://schemas.microsoft.com/office/drawing/2014/main" id="{5B692671-25A7-CB49-5721-AECF93167D80}"/>
              </a:ext>
            </a:extLst>
          </p:cNvPr>
          <p:cNvCxnSpPr>
            <a:cxnSpLocks/>
          </p:cNvCxnSpPr>
          <p:nvPr/>
        </p:nvCxnSpPr>
        <p:spPr>
          <a:xfrm>
            <a:off x="1714500" y="3908651"/>
            <a:ext cx="0" cy="3719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Content Placeholder 14">
            <a:extLst>
              <a:ext uri="{FF2B5EF4-FFF2-40B4-BE49-F238E27FC236}">
                <a16:creationId xmlns:a16="http://schemas.microsoft.com/office/drawing/2014/main" id="{E015FCC6-F062-6684-7B41-D0B1DF0AEF66}"/>
              </a:ext>
            </a:extLst>
          </p:cNvPr>
          <p:cNvSpPr txBox="1">
            <a:spLocks/>
          </p:cNvSpPr>
          <p:nvPr/>
        </p:nvSpPr>
        <p:spPr>
          <a:xfrm>
            <a:off x="452439" y="4217911"/>
            <a:ext cx="3052762" cy="2416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E" sz="1400"/>
              <a:t>Maximum towards activities </a:t>
            </a:r>
            <a:br>
              <a:rPr lang="en-SE" sz="1400"/>
            </a:br>
            <a:r>
              <a:rPr lang="en-SE" sz="1400"/>
              <a:t>that include digital aspects:</a:t>
            </a:r>
            <a:br>
              <a:rPr lang="en-SE" sz="1400"/>
            </a:br>
            <a:r>
              <a:rPr lang="en-SE" sz="1400" b="1"/>
              <a:t>9 Million USD (23%)</a:t>
            </a:r>
          </a:p>
          <a:p>
            <a:pPr marL="0" indent="0">
              <a:buNone/>
            </a:pPr>
            <a:endParaRPr lang="en-SE" sz="1400"/>
          </a:p>
          <a:p>
            <a:pPr marL="0" indent="0">
              <a:buNone/>
            </a:pPr>
            <a:r>
              <a:rPr lang="en-SE" sz="1400"/>
              <a:t>Median (IQR) % of investment per digital aspect out of the total application funding: </a:t>
            </a:r>
          </a:p>
          <a:p>
            <a:pPr marL="0" indent="0">
              <a:buNone/>
            </a:pPr>
            <a:r>
              <a:rPr lang="en-SE" sz="1400" b="1"/>
              <a:t>11% (5-22%)</a:t>
            </a:r>
            <a:endParaRPr lang="en-SE" sz="1400" b="1">
              <a:highlight>
                <a:srgbClr val="FFFF00"/>
              </a:highlight>
            </a:endParaRPr>
          </a:p>
          <a:p>
            <a:pPr marL="0" indent="0">
              <a:buNone/>
            </a:pPr>
            <a:endParaRPr lang="en-SE"/>
          </a:p>
        </p:txBody>
      </p:sp>
      <p:sp>
        <p:nvSpPr>
          <p:cNvPr id="16" name="Oval 15">
            <a:extLst>
              <a:ext uri="{FF2B5EF4-FFF2-40B4-BE49-F238E27FC236}">
                <a16:creationId xmlns:a16="http://schemas.microsoft.com/office/drawing/2014/main" id="{E3684F50-CA86-AE87-2C89-870ED577D830}"/>
              </a:ext>
            </a:extLst>
          </p:cNvPr>
          <p:cNvSpPr/>
          <p:nvPr/>
        </p:nvSpPr>
        <p:spPr>
          <a:xfrm>
            <a:off x="1714500" y="1771260"/>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28</a:t>
            </a:r>
          </a:p>
        </p:txBody>
      </p:sp>
      <p:sp>
        <p:nvSpPr>
          <p:cNvPr id="18" name="Oval 17">
            <a:extLst>
              <a:ext uri="{FF2B5EF4-FFF2-40B4-BE49-F238E27FC236}">
                <a16:creationId xmlns:a16="http://schemas.microsoft.com/office/drawing/2014/main" id="{0AC6D4A4-04B6-F537-5684-5BF4F6C40937}"/>
              </a:ext>
            </a:extLst>
          </p:cNvPr>
          <p:cNvSpPr/>
          <p:nvPr/>
        </p:nvSpPr>
        <p:spPr>
          <a:xfrm>
            <a:off x="3918526" y="1801531"/>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57</a:t>
            </a:r>
          </a:p>
        </p:txBody>
      </p:sp>
      <p:sp>
        <p:nvSpPr>
          <p:cNvPr id="19" name="Oval 18">
            <a:extLst>
              <a:ext uri="{FF2B5EF4-FFF2-40B4-BE49-F238E27FC236}">
                <a16:creationId xmlns:a16="http://schemas.microsoft.com/office/drawing/2014/main" id="{02799EE3-BF99-B209-2679-C0AE90D3A588}"/>
              </a:ext>
            </a:extLst>
          </p:cNvPr>
          <p:cNvSpPr/>
          <p:nvPr/>
        </p:nvSpPr>
        <p:spPr>
          <a:xfrm>
            <a:off x="7542942" y="1801578"/>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98</a:t>
            </a:r>
          </a:p>
        </p:txBody>
      </p:sp>
      <p:sp>
        <p:nvSpPr>
          <p:cNvPr id="21" name="Oval 20">
            <a:extLst>
              <a:ext uri="{FF2B5EF4-FFF2-40B4-BE49-F238E27FC236}">
                <a16:creationId xmlns:a16="http://schemas.microsoft.com/office/drawing/2014/main" id="{A096CC19-2003-02BD-1DC7-4812202281FA}"/>
              </a:ext>
            </a:extLst>
          </p:cNvPr>
          <p:cNvSpPr/>
          <p:nvPr/>
        </p:nvSpPr>
        <p:spPr>
          <a:xfrm>
            <a:off x="10287000" y="1765000"/>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70</a:t>
            </a:r>
          </a:p>
        </p:txBody>
      </p:sp>
      <p:sp>
        <p:nvSpPr>
          <p:cNvPr id="25" name="TextBox 24">
            <a:extLst>
              <a:ext uri="{FF2B5EF4-FFF2-40B4-BE49-F238E27FC236}">
                <a16:creationId xmlns:a16="http://schemas.microsoft.com/office/drawing/2014/main" id="{D98450CF-309D-4DFF-13FB-2E548C125A55}"/>
              </a:ext>
            </a:extLst>
          </p:cNvPr>
          <p:cNvSpPr txBox="1"/>
          <p:nvPr/>
        </p:nvSpPr>
        <p:spPr>
          <a:xfrm>
            <a:off x="4162019" y="1385698"/>
            <a:ext cx="1842684" cy="369332"/>
          </a:xfrm>
          <a:prstGeom prst="rect">
            <a:avLst/>
          </a:prstGeom>
          <a:noFill/>
        </p:spPr>
        <p:txBody>
          <a:bodyPr wrap="none" rtlCol="0">
            <a:spAutoFit/>
          </a:bodyPr>
          <a:lstStyle/>
          <a:p>
            <a:r>
              <a:rPr lang="en-SE"/>
              <a:t>Gavi EAW &amp; NBW</a:t>
            </a:r>
          </a:p>
        </p:txBody>
      </p:sp>
      <p:sp>
        <p:nvSpPr>
          <p:cNvPr id="26" name="TextBox 25">
            <a:extLst>
              <a:ext uri="{FF2B5EF4-FFF2-40B4-BE49-F238E27FC236}">
                <a16:creationId xmlns:a16="http://schemas.microsoft.com/office/drawing/2014/main" id="{75DEE188-422E-2E71-3A7C-3384A1D6AF8A}"/>
              </a:ext>
            </a:extLst>
          </p:cNvPr>
          <p:cNvSpPr txBox="1"/>
          <p:nvPr/>
        </p:nvSpPr>
        <p:spPr>
          <a:xfrm>
            <a:off x="7483984" y="1380089"/>
            <a:ext cx="1346972" cy="369332"/>
          </a:xfrm>
          <a:prstGeom prst="rect">
            <a:avLst/>
          </a:prstGeom>
          <a:noFill/>
        </p:spPr>
        <p:txBody>
          <a:bodyPr wrap="none" rtlCol="0">
            <a:spAutoFit/>
          </a:bodyPr>
          <a:lstStyle/>
          <a:p>
            <a:r>
              <a:rPr lang="en-SE"/>
              <a:t>Global Fund</a:t>
            </a:r>
          </a:p>
        </p:txBody>
      </p:sp>
      <p:sp>
        <p:nvSpPr>
          <p:cNvPr id="28" name="TextBox 27">
            <a:extLst>
              <a:ext uri="{FF2B5EF4-FFF2-40B4-BE49-F238E27FC236}">
                <a16:creationId xmlns:a16="http://schemas.microsoft.com/office/drawing/2014/main" id="{5FB14A29-7039-BC32-D820-78EA7FAA57C2}"/>
              </a:ext>
            </a:extLst>
          </p:cNvPr>
          <p:cNvSpPr txBox="1"/>
          <p:nvPr/>
        </p:nvSpPr>
        <p:spPr>
          <a:xfrm>
            <a:off x="10283976" y="1360159"/>
            <a:ext cx="1301447" cy="369332"/>
          </a:xfrm>
          <a:prstGeom prst="rect">
            <a:avLst/>
          </a:prstGeom>
          <a:noFill/>
        </p:spPr>
        <p:txBody>
          <a:bodyPr wrap="none" rtlCol="0">
            <a:spAutoFit/>
          </a:bodyPr>
          <a:lstStyle/>
          <a:p>
            <a:r>
              <a:rPr lang="en-SE"/>
              <a:t>World Bank</a:t>
            </a:r>
          </a:p>
        </p:txBody>
      </p:sp>
      <p:sp>
        <p:nvSpPr>
          <p:cNvPr id="29" name="Oval 28">
            <a:extLst>
              <a:ext uri="{FF2B5EF4-FFF2-40B4-BE49-F238E27FC236}">
                <a16:creationId xmlns:a16="http://schemas.microsoft.com/office/drawing/2014/main" id="{246DF252-ABF5-628A-8970-084E7C8021C3}"/>
              </a:ext>
            </a:extLst>
          </p:cNvPr>
          <p:cNvSpPr/>
          <p:nvPr/>
        </p:nvSpPr>
        <p:spPr>
          <a:xfrm>
            <a:off x="503111" y="1784914"/>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27</a:t>
            </a:r>
          </a:p>
        </p:txBody>
      </p:sp>
      <p:sp>
        <p:nvSpPr>
          <p:cNvPr id="30" name="TextBox 29">
            <a:extLst>
              <a:ext uri="{FF2B5EF4-FFF2-40B4-BE49-F238E27FC236}">
                <a16:creationId xmlns:a16="http://schemas.microsoft.com/office/drawing/2014/main" id="{84B2F518-AEB4-3AD7-04BE-FA3BF585D625}"/>
              </a:ext>
            </a:extLst>
          </p:cNvPr>
          <p:cNvSpPr txBox="1"/>
          <p:nvPr/>
        </p:nvSpPr>
        <p:spPr>
          <a:xfrm>
            <a:off x="725428" y="1387229"/>
            <a:ext cx="2146165" cy="369332"/>
          </a:xfrm>
          <a:prstGeom prst="rect">
            <a:avLst/>
          </a:prstGeom>
          <a:noFill/>
        </p:spPr>
        <p:txBody>
          <a:bodyPr wrap="none" rtlCol="0">
            <a:spAutoFit/>
          </a:bodyPr>
          <a:lstStyle/>
          <a:p>
            <a:r>
              <a:rPr lang="en-SE"/>
              <a:t>UNICEF EAW &amp; NBW</a:t>
            </a:r>
          </a:p>
        </p:txBody>
      </p:sp>
      <p:sp>
        <p:nvSpPr>
          <p:cNvPr id="31" name="Oval 30">
            <a:extLst>
              <a:ext uri="{FF2B5EF4-FFF2-40B4-BE49-F238E27FC236}">
                <a16:creationId xmlns:a16="http://schemas.microsoft.com/office/drawing/2014/main" id="{893FCDC1-1189-0D2B-1D12-FAAEE65B7A4F}"/>
              </a:ext>
            </a:extLst>
          </p:cNvPr>
          <p:cNvSpPr/>
          <p:nvPr/>
        </p:nvSpPr>
        <p:spPr>
          <a:xfrm>
            <a:off x="4974405" y="1789037"/>
            <a:ext cx="1295400" cy="12954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a:t>31</a:t>
            </a:r>
          </a:p>
        </p:txBody>
      </p:sp>
      <p:sp>
        <p:nvSpPr>
          <p:cNvPr id="32" name="Content Placeholder 14">
            <a:extLst>
              <a:ext uri="{FF2B5EF4-FFF2-40B4-BE49-F238E27FC236}">
                <a16:creationId xmlns:a16="http://schemas.microsoft.com/office/drawing/2014/main" id="{B248BBDA-F3D9-C175-0DDA-07D197CF3971}"/>
              </a:ext>
            </a:extLst>
          </p:cNvPr>
          <p:cNvSpPr txBox="1">
            <a:spLocks/>
          </p:cNvSpPr>
          <p:nvPr/>
        </p:nvSpPr>
        <p:spPr>
          <a:xfrm>
            <a:off x="7332724" y="3182573"/>
            <a:ext cx="2229406" cy="8538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E" sz="1400"/>
              <a:t>Total amount funded:</a:t>
            </a:r>
            <a:br>
              <a:rPr lang="en-SE" sz="1400"/>
            </a:br>
            <a:r>
              <a:rPr lang="en-SE" sz="1400" b="1"/>
              <a:t> 2 301 Million USD</a:t>
            </a:r>
          </a:p>
          <a:p>
            <a:pPr marL="0" indent="0">
              <a:buNone/>
            </a:pPr>
            <a:endParaRPr lang="en-SE"/>
          </a:p>
        </p:txBody>
      </p:sp>
      <p:sp>
        <p:nvSpPr>
          <p:cNvPr id="34" name="Content Placeholder 14">
            <a:extLst>
              <a:ext uri="{FF2B5EF4-FFF2-40B4-BE49-F238E27FC236}">
                <a16:creationId xmlns:a16="http://schemas.microsoft.com/office/drawing/2014/main" id="{F3549CA6-9298-76CD-E367-612F2D7ED47B}"/>
              </a:ext>
            </a:extLst>
          </p:cNvPr>
          <p:cNvSpPr txBox="1">
            <a:spLocks/>
          </p:cNvSpPr>
          <p:nvPr/>
        </p:nvSpPr>
        <p:spPr>
          <a:xfrm>
            <a:off x="7018676" y="4269851"/>
            <a:ext cx="2543454" cy="2416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E" sz="1400"/>
              <a:t>Maximum towards activities that include digital aspects: </a:t>
            </a:r>
            <a:r>
              <a:rPr lang="en-SE" sz="1400" b="1"/>
              <a:t>286 Million USD (12%)</a:t>
            </a:r>
          </a:p>
          <a:p>
            <a:pPr marL="0" indent="0">
              <a:buNone/>
            </a:pPr>
            <a:endParaRPr lang="en-SE" sz="1400"/>
          </a:p>
          <a:p>
            <a:pPr marL="0" indent="0">
              <a:buNone/>
            </a:pPr>
            <a:r>
              <a:rPr lang="en-SE" sz="1400"/>
              <a:t>Median (IQR) % of investment per digital aspect out of the total application funding: </a:t>
            </a:r>
          </a:p>
          <a:p>
            <a:pPr marL="0" indent="0">
              <a:buNone/>
            </a:pPr>
            <a:r>
              <a:rPr lang="en-SE" sz="1400" b="1"/>
              <a:t>2% (1-4%)</a:t>
            </a:r>
            <a:endParaRPr lang="en-SE" sz="1400" b="1">
              <a:highlight>
                <a:srgbClr val="FFFF00"/>
              </a:highlight>
            </a:endParaRPr>
          </a:p>
          <a:p>
            <a:pPr marL="0" indent="0">
              <a:buNone/>
            </a:pPr>
            <a:endParaRPr lang="en-SE"/>
          </a:p>
        </p:txBody>
      </p:sp>
      <p:sp>
        <p:nvSpPr>
          <p:cNvPr id="35" name="Content Placeholder 14">
            <a:extLst>
              <a:ext uri="{FF2B5EF4-FFF2-40B4-BE49-F238E27FC236}">
                <a16:creationId xmlns:a16="http://schemas.microsoft.com/office/drawing/2014/main" id="{DE1AC9EE-0DEA-5ADA-CD8E-BDD87776D749}"/>
              </a:ext>
            </a:extLst>
          </p:cNvPr>
          <p:cNvSpPr txBox="1">
            <a:spLocks/>
          </p:cNvSpPr>
          <p:nvPr/>
        </p:nvSpPr>
        <p:spPr>
          <a:xfrm>
            <a:off x="9966210" y="3229460"/>
            <a:ext cx="1936980" cy="8538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E" sz="1400"/>
              <a:t>Total amount funded:</a:t>
            </a:r>
            <a:br>
              <a:rPr lang="en-SE" sz="1400"/>
            </a:br>
            <a:r>
              <a:rPr lang="en-SE" sz="1400" b="1"/>
              <a:t>5 916 Million USD</a:t>
            </a:r>
          </a:p>
          <a:p>
            <a:pPr marL="0" indent="0">
              <a:buNone/>
            </a:pPr>
            <a:endParaRPr lang="en-SE"/>
          </a:p>
        </p:txBody>
      </p:sp>
      <p:sp>
        <p:nvSpPr>
          <p:cNvPr id="37" name="Content Placeholder 14">
            <a:extLst>
              <a:ext uri="{FF2B5EF4-FFF2-40B4-BE49-F238E27FC236}">
                <a16:creationId xmlns:a16="http://schemas.microsoft.com/office/drawing/2014/main" id="{226E7BEA-7729-E212-6954-8A51FCC78F32}"/>
              </a:ext>
            </a:extLst>
          </p:cNvPr>
          <p:cNvSpPr txBox="1">
            <a:spLocks/>
          </p:cNvSpPr>
          <p:nvPr/>
        </p:nvSpPr>
        <p:spPr>
          <a:xfrm>
            <a:off x="9693620" y="4268864"/>
            <a:ext cx="2498377" cy="241612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SE" sz="1400"/>
              <a:t>Maximum towards activities that include digital aspects: </a:t>
            </a:r>
            <a:r>
              <a:rPr lang="en-SE" sz="1400" b="1"/>
              <a:t>851 Million USD (14%)</a:t>
            </a:r>
          </a:p>
          <a:p>
            <a:pPr marL="0" indent="0">
              <a:buNone/>
            </a:pPr>
            <a:endParaRPr lang="en-SE" sz="1400"/>
          </a:p>
          <a:p>
            <a:pPr marL="0" indent="0">
              <a:buNone/>
            </a:pPr>
            <a:r>
              <a:rPr lang="en-SE" sz="1400"/>
              <a:t>Median (IQR) % of investment per digital aspect out of the total application funding: </a:t>
            </a:r>
          </a:p>
          <a:p>
            <a:pPr marL="0" indent="0">
              <a:buNone/>
            </a:pPr>
            <a:r>
              <a:rPr lang="en-SE" sz="1400" b="1"/>
              <a:t>7% (2-16%)</a:t>
            </a:r>
            <a:endParaRPr lang="en-SE" b="1"/>
          </a:p>
        </p:txBody>
      </p:sp>
      <p:cxnSp>
        <p:nvCxnSpPr>
          <p:cNvPr id="38" name="Straight Arrow Connector 37">
            <a:extLst>
              <a:ext uri="{FF2B5EF4-FFF2-40B4-BE49-F238E27FC236}">
                <a16:creationId xmlns:a16="http://schemas.microsoft.com/office/drawing/2014/main" id="{C716DDE7-8AB2-747B-6864-8C0183A3E1CC}"/>
              </a:ext>
            </a:extLst>
          </p:cNvPr>
          <p:cNvCxnSpPr>
            <a:cxnSpLocks/>
          </p:cNvCxnSpPr>
          <p:nvPr/>
        </p:nvCxnSpPr>
        <p:spPr>
          <a:xfrm>
            <a:off x="4994254" y="3837914"/>
            <a:ext cx="0" cy="3719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FAB87CF-8FAC-DB9C-1471-1C23D0BF2B44}"/>
              </a:ext>
            </a:extLst>
          </p:cNvPr>
          <p:cNvCxnSpPr>
            <a:cxnSpLocks/>
          </p:cNvCxnSpPr>
          <p:nvPr/>
        </p:nvCxnSpPr>
        <p:spPr>
          <a:xfrm>
            <a:off x="8160162" y="3850432"/>
            <a:ext cx="0" cy="3719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BB58059C-6AAB-66AA-17A8-056886FDF59A}"/>
              </a:ext>
            </a:extLst>
          </p:cNvPr>
          <p:cNvCxnSpPr>
            <a:cxnSpLocks/>
          </p:cNvCxnSpPr>
          <p:nvPr/>
        </p:nvCxnSpPr>
        <p:spPr>
          <a:xfrm>
            <a:off x="10820400" y="3731033"/>
            <a:ext cx="0" cy="37199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58170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lstStyle/>
          <a:p>
            <a:pPr algn="l"/>
            <a:r>
              <a:rPr lang="en-SE">
                <a:latin typeface="+mn-lt"/>
              </a:rPr>
              <a:t>Results – Description of digital aspects</a:t>
            </a:r>
          </a:p>
        </p:txBody>
      </p:sp>
      <p:sp>
        <p:nvSpPr>
          <p:cNvPr id="15" name="Content Placeholder 14">
            <a:extLst>
              <a:ext uri="{FF2B5EF4-FFF2-40B4-BE49-F238E27FC236}">
                <a16:creationId xmlns:a16="http://schemas.microsoft.com/office/drawing/2014/main" id="{98779188-26DF-4745-B123-DD2E77024400}"/>
              </a:ext>
            </a:extLst>
          </p:cNvPr>
          <p:cNvSpPr>
            <a:spLocks noGrp="1"/>
          </p:cNvSpPr>
          <p:nvPr>
            <p:ph idx="1"/>
          </p:nvPr>
        </p:nvSpPr>
        <p:spPr>
          <a:xfrm>
            <a:off x="342900" y="5866813"/>
            <a:ext cx="11506200" cy="4525963"/>
          </a:xfrm>
        </p:spPr>
        <p:txBody>
          <a:bodyPr>
            <a:normAutofit/>
          </a:bodyPr>
          <a:lstStyle/>
          <a:p>
            <a:pPr marL="0" indent="0" algn="ctr">
              <a:buNone/>
            </a:pPr>
            <a:r>
              <a:rPr lang="en-SE" sz="2000">
                <a:sym typeface="Wingdings" pitchFamily="2" charset="2"/>
              </a:rPr>
              <a:t> </a:t>
            </a:r>
            <a:r>
              <a:rPr lang="en-SE" sz="2000"/>
              <a:t>Majority of digital aspects concerned immunization monitoring systems.</a:t>
            </a:r>
          </a:p>
          <a:p>
            <a:pPr marL="0" indent="0" algn="ctr">
              <a:buNone/>
            </a:pPr>
            <a:r>
              <a:rPr lang="en-SE" sz="2000"/>
              <a:t>Vaccine acceptance and uptake, vaccine safety, Covid-19 surveillance and supply chain together with overall planning were also prevalent.</a:t>
            </a:r>
          </a:p>
        </p:txBody>
      </p:sp>
      <p:graphicFrame>
        <p:nvGraphicFramePr>
          <p:cNvPr id="8" name="Chart 7">
            <a:extLst>
              <a:ext uri="{FF2B5EF4-FFF2-40B4-BE49-F238E27FC236}">
                <a16:creationId xmlns:a16="http://schemas.microsoft.com/office/drawing/2014/main" id="{92DC1D60-83F6-344E-9AF3-6DB9D44B172A}"/>
              </a:ext>
            </a:extLst>
          </p:cNvPr>
          <p:cNvGraphicFramePr>
            <a:graphicFrameLocks/>
          </p:cNvGraphicFramePr>
          <p:nvPr>
            <p:extLst>
              <p:ext uri="{D42A27DB-BD31-4B8C-83A1-F6EECF244321}">
                <p14:modId xmlns:p14="http://schemas.microsoft.com/office/powerpoint/2010/main" val="747999614"/>
              </p:ext>
            </p:extLst>
          </p:nvPr>
        </p:nvGraphicFramePr>
        <p:xfrm>
          <a:off x="1143000" y="1460908"/>
          <a:ext cx="9601200" cy="4178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707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normAutofit fontScale="90000"/>
          </a:bodyPr>
          <a:lstStyle/>
          <a:p>
            <a:pPr algn="l"/>
            <a:r>
              <a:rPr lang="en-SE">
                <a:latin typeface="+mn-lt"/>
              </a:rPr>
              <a:t>Results – Description of digital aspects per region</a:t>
            </a:r>
          </a:p>
        </p:txBody>
      </p:sp>
      <p:sp>
        <p:nvSpPr>
          <p:cNvPr id="12" name="Content Placeholder 14">
            <a:extLst>
              <a:ext uri="{FF2B5EF4-FFF2-40B4-BE49-F238E27FC236}">
                <a16:creationId xmlns:a16="http://schemas.microsoft.com/office/drawing/2014/main" id="{7A59622F-A204-664E-9E80-4593B586FD3E}"/>
              </a:ext>
            </a:extLst>
          </p:cNvPr>
          <p:cNvSpPr>
            <a:spLocks noGrp="1"/>
          </p:cNvSpPr>
          <p:nvPr>
            <p:ph idx="1"/>
          </p:nvPr>
        </p:nvSpPr>
        <p:spPr>
          <a:xfrm>
            <a:off x="342900" y="6268279"/>
            <a:ext cx="11506200" cy="4525963"/>
          </a:xfrm>
        </p:spPr>
        <p:txBody>
          <a:bodyPr>
            <a:normAutofit/>
          </a:bodyPr>
          <a:lstStyle/>
          <a:p>
            <a:pPr marL="0" indent="0" algn="ctr">
              <a:buNone/>
            </a:pPr>
            <a:r>
              <a:rPr lang="en-SE" sz="2000">
                <a:sym typeface="Wingdings" pitchFamily="2" charset="2"/>
              </a:rPr>
              <a:t> </a:t>
            </a:r>
            <a:r>
              <a:rPr lang="en-SE" sz="2000"/>
              <a:t>Similar distribution of digital aspects in each NDVP category across regions.</a:t>
            </a:r>
          </a:p>
        </p:txBody>
      </p:sp>
      <p:graphicFrame>
        <p:nvGraphicFramePr>
          <p:cNvPr id="7" name="Chart 6">
            <a:extLst>
              <a:ext uri="{FF2B5EF4-FFF2-40B4-BE49-F238E27FC236}">
                <a16:creationId xmlns:a16="http://schemas.microsoft.com/office/drawing/2014/main" id="{ED70CBC6-5F5A-2E6A-D380-4C5C27E230C3}"/>
              </a:ext>
            </a:extLst>
          </p:cNvPr>
          <p:cNvGraphicFramePr>
            <a:graphicFrameLocks/>
          </p:cNvGraphicFramePr>
          <p:nvPr>
            <p:extLst>
              <p:ext uri="{D42A27DB-BD31-4B8C-83A1-F6EECF244321}">
                <p14:modId xmlns:p14="http://schemas.microsoft.com/office/powerpoint/2010/main" val="439357235"/>
              </p:ext>
            </p:extLst>
          </p:nvPr>
        </p:nvGraphicFramePr>
        <p:xfrm>
          <a:off x="1401232" y="1181100"/>
          <a:ext cx="9800167" cy="4914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0879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668D7-A02C-7649-8DA7-2C075551F52A}"/>
              </a:ext>
            </a:extLst>
          </p:cNvPr>
          <p:cNvSpPr/>
          <p:nvPr/>
        </p:nvSpPr>
        <p:spPr>
          <a:xfrm>
            <a:off x="0" y="0"/>
            <a:ext cx="12192000" cy="1233304"/>
          </a:xfrm>
          <a:prstGeom prst="rect">
            <a:avLst/>
          </a:prstGeom>
          <a:solidFill>
            <a:srgbClr val="E2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9788B8-E360-7C44-8D39-FF96F908E093}"/>
              </a:ext>
            </a:extLst>
          </p:cNvPr>
          <p:cNvSpPr>
            <a:spLocks noGrp="1"/>
          </p:cNvSpPr>
          <p:nvPr>
            <p:ph type="title"/>
          </p:nvPr>
        </p:nvSpPr>
        <p:spPr>
          <a:xfrm>
            <a:off x="609600" y="38147"/>
            <a:ext cx="10972800" cy="1143000"/>
          </a:xfrm>
        </p:spPr>
        <p:txBody>
          <a:bodyPr>
            <a:normAutofit fontScale="90000"/>
          </a:bodyPr>
          <a:lstStyle/>
          <a:p>
            <a:pPr algn="l"/>
            <a:r>
              <a:rPr lang="en-SE">
                <a:latin typeface="+mn-lt"/>
              </a:rPr>
              <a:t>Results – Description of digital aspects per donor</a:t>
            </a:r>
          </a:p>
        </p:txBody>
      </p:sp>
      <p:sp>
        <p:nvSpPr>
          <p:cNvPr id="6" name="Content Placeholder 14">
            <a:extLst>
              <a:ext uri="{FF2B5EF4-FFF2-40B4-BE49-F238E27FC236}">
                <a16:creationId xmlns:a16="http://schemas.microsoft.com/office/drawing/2014/main" id="{343AA53D-CC2A-6F46-8C1C-36A45116A6BF}"/>
              </a:ext>
            </a:extLst>
          </p:cNvPr>
          <p:cNvSpPr>
            <a:spLocks noGrp="1"/>
          </p:cNvSpPr>
          <p:nvPr>
            <p:ph idx="1"/>
          </p:nvPr>
        </p:nvSpPr>
        <p:spPr>
          <a:xfrm>
            <a:off x="342900" y="5867400"/>
            <a:ext cx="11506200" cy="4525963"/>
          </a:xfrm>
        </p:spPr>
        <p:txBody>
          <a:bodyPr>
            <a:normAutofit/>
          </a:bodyPr>
          <a:lstStyle/>
          <a:p>
            <a:pPr marL="0" indent="0" algn="ctr">
              <a:buNone/>
            </a:pPr>
            <a:r>
              <a:rPr lang="en-SE" sz="2000">
                <a:sym typeface="Wingdings" pitchFamily="2" charset="2"/>
              </a:rPr>
              <a:t>UNICEF applications were focused on NDVP 2, 7, 8, 9 and 10 while Gavi applications were more focused on NDVP category 8, 9 and 10. Global Fund and World Bank applications included many digital aspects in NDVP category 6, 8, 10 and 11. T</a:t>
            </a:r>
            <a:r>
              <a:rPr lang="en-GB" sz="2000" dirty="0">
                <a:sym typeface="Wingdings" pitchFamily="2" charset="2"/>
              </a:rPr>
              <a:t>h</a:t>
            </a:r>
            <a:r>
              <a:rPr lang="en-SE" sz="2000">
                <a:sym typeface="Wingdings" pitchFamily="2" charset="2"/>
              </a:rPr>
              <a:t>is is not surprising given the different focus of the donors. </a:t>
            </a:r>
            <a:endParaRPr lang="en-SE" sz="2000"/>
          </a:p>
        </p:txBody>
      </p:sp>
      <p:graphicFrame>
        <p:nvGraphicFramePr>
          <p:cNvPr id="9" name="Chart 8">
            <a:extLst>
              <a:ext uri="{FF2B5EF4-FFF2-40B4-BE49-F238E27FC236}">
                <a16:creationId xmlns:a16="http://schemas.microsoft.com/office/drawing/2014/main" id="{FC2EF146-CC1D-86FA-0686-45AF2A6056A0}"/>
              </a:ext>
            </a:extLst>
          </p:cNvPr>
          <p:cNvGraphicFramePr>
            <a:graphicFrameLocks/>
          </p:cNvGraphicFramePr>
          <p:nvPr>
            <p:extLst>
              <p:ext uri="{D42A27DB-BD31-4B8C-83A1-F6EECF244321}">
                <p14:modId xmlns:p14="http://schemas.microsoft.com/office/powerpoint/2010/main" val="3749352859"/>
              </p:ext>
            </p:extLst>
          </p:nvPr>
        </p:nvGraphicFramePr>
        <p:xfrm>
          <a:off x="1435100" y="1209462"/>
          <a:ext cx="9321800" cy="4631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002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DICE_UNICEF and WHO">
      <a:dk1>
        <a:srgbClr val="000000"/>
      </a:dk1>
      <a:lt1>
        <a:srgbClr val="FFFFFF"/>
      </a:lt1>
      <a:dk2>
        <a:srgbClr val="262261"/>
      </a:dk2>
      <a:lt2>
        <a:srgbClr val="009EDB"/>
      </a:lt2>
      <a:accent1>
        <a:srgbClr val="6BE9A9"/>
      </a:accent1>
      <a:accent2>
        <a:srgbClr val="D9918C"/>
      </a:accent2>
      <a:accent3>
        <a:srgbClr val="A5A5A5"/>
      </a:accent3>
      <a:accent4>
        <a:srgbClr val="009EDB"/>
      </a:accent4>
      <a:accent5>
        <a:srgbClr val="525252"/>
      </a:accent5>
      <a:accent6>
        <a:srgbClr val="6BE9A9"/>
      </a:accent6>
      <a:hlink>
        <a:srgbClr val="009EDB"/>
      </a:hlink>
      <a:folHlink>
        <a:srgbClr val="009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49C49E1295ED42895294C612B79E37" ma:contentTypeVersion="5" ma:contentTypeDescription="Create a new document." ma:contentTypeScope="" ma:versionID="8f411eb6c8e3e97b81fa8ca5c9d27862">
  <xsd:schema xmlns:xsd="http://www.w3.org/2001/XMLSchema" xmlns:xs="http://www.w3.org/2001/XMLSchema" xmlns:p="http://schemas.microsoft.com/office/2006/metadata/properties" xmlns:ns2="917fc700-7d16-460a-8490-6da364d2e4a9" xmlns:ns3="9024d3c6-75ab-4624-88a2-b51873cad2e7" targetNamespace="http://schemas.microsoft.com/office/2006/metadata/properties" ma:root="true" ma:fieldsID="994f87977ace317837141f45796c66db" ns2:_="" ns3:_="">
    <xsd:import namespace="917fc700-7d16-460a-8490-6da364d2e4a9"/>
    <xsd:import namespace="9024d3c6-75ab-4624-88a2-b51873cad2e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fc700-7d16-460a-8490-6da364d2e4a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24d3c6-75ab-4624-88a2-b51873cad2e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B5405FD-CA41-4987-A9DD-25C651E1E6A9}">
  <ds:schemaRefs>
    <ds:schemaRef ds:uri="http://schemas.microsoft.com/sharepoint/v3/contenttype/forms"/>
  </ds:schemaRefs>
</ds:datastoreItem>
</file>

<file path=customXml/itemProps2.xml><?xml version="1.0" encoding="utf-8"?>
<ds:datastoreItem xmlns:ds="http://schemas.openxmlformats.org/officeDocument/2006/customXml" ds:itemID="{BE997015-029E-473D-920E-385E6FDF5E8F}">
  <ds:schemaRefs>
    <ds:schemaRef ds:uri="ca283e0b-db31-4043-a2ef-b80661bf084a"/>
    <ds:schemaRef ds:uri="http://schemas.microsoft.com/sharepoint/v3"/>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elements/1.1/"/>
    <ds:schemaRef ds:uri="http://purl.org/dc/terms/"/>
    <ds:schemaRef ds:uri="a8a9630b-75d6-4764-bb6e-6771892ef157"/>
    <ds:schemaRef ds:uri="8348072D-FC1C-4BB0-94F3-8D2CA37427C1"/>
    <ds:schemaRef ds:uri="7008184e-86ea-4817-a7e6-1f697f1c90c0"/>
    <ds:schemaRef ds:uri="8348072d-fc1c-4bb0-94f3-8d2ca37427c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691103D-A9E5-4A83-948D-1C03E8787316}"/>
</file>

<file path=customXml/itemProps4.xml><?xml version="1.0" encoding="utf-8"?>
<ds:datastoreItem xmlns:ds="http://schemas.openxmlformats.org/officeDocument/2006/customXml" ds:itemID="{81376A45-9114-479F-9750-D98ABE76CF06}"/>
</file>

<file path=docProps/app.xml><?xml version="1.0" encoding="utf-8"?>
<Properties xmlns="http://schemas.openxmlformats.org/officeDocument/2006/extended-properties" xmlns:vt="http://schemas.openxmlformats.org/officeDocument/2006/docPropsVTypes">
  <Template>blank</Template>
  <TotalTime>66116</TotalTime>
  <Words>1916</Words>
  <Application>Microsoft Macintosh PowerPoint</Application>
  <PresentationFormat>Widescreen</PresentationFormat>
  <Paragraphs>131</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Azo Sans Uber</vt:lpstr>
      <vt:lpstr>Calibri</vt:lpstr>
      <vt:lpstr>Calibri Light</vt:lpstr>
      <vt:lpstr>Franklin Gothic Book</vt:lpstr>
      <vt:lpstr>Franklin Gothic Medium</vt:lpstr>
      <vt:lpstr>Office Theme</vt:lpstr>
      <vt:lpstr>1_Office Theme</vt:lpstr>
      <vt:lpstr>Analysis of digital aspects within proposals approved for COVID-19 vaccine deployment</vt:lpstr>
      <vt:lpstr>Overview</vt:lpstr>
      <vt:lpstr>Background</vt:lpstr>
      <vt:lpstr>Methodology</vt:lpstr>
      <vt:lpstr>Results – Description of applications</vt:lpstr>
      <vt:lpstr>Results – Funding and digital aspects</vt:lpstr>
      <vt:lpstr>Results – Description of digital aspects</vt:lpstr>
      <vt:lpstr>Results – Description of digital aspects per region</vt:lpstr>
      <vt:lpstr>Results – Description of digital aspects per donor</vt:lpstr>
      <vt:lpstr>Results – Examples</vt:lpstr>
      <vt:lpstr>Results – Examples cont.</vt:lpstr>
      <vt:lpstr>Methdological considerations</vt:lpstr>
      <vt:lpstr>Discussion/Implications</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Kumapley</dc:creator>
  <cp:lastModifiedBy>Daniel Helldén</cp:lastModifiedBy>
  <cp:revision>83</cp:revision>
  <dcterms:created xsi:type="dcterms:W3CDTF">2018-05-10T15:55:33Z</dcterms:created>
  <dcterms:modified xsi:type="dcterms:W3CDTF">2022-06-22T15:25:33Z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0x01010034535BC8A68F244D93E50F0709C9FB64</vt:lpwstr>
  </property>
  <property fmtid="{D5CDD505-2E9C-101B-9397-08002B2CF9AE}" pid="3" name="AuthorIds_UIVersion_512">
    <vt:lpwstr>451</vt:lpwstr>
  </property>
  <property fmtid="{D5CDD505-2E9C-101B-9397-08002B2CF9AE}" pid="4" name="TaxKeyword">
    <vt:lpwstr/>
  </property>
  <property fmtid="{D5CDD505-2E9C-101B-9397-08002B2CF9AE}" pid="5" name="Subject(s)">
    <vt:lpwstr/>
  </property>
  <property fmtid="{D5CDD505-2E9C-101B-9397-08002B2CF9AE}" pid="6" name="Document Type">
    <vt:lpwstr/>
  </property>
</Properties>
</file>